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382" r:id="rId3"/>
    <p:sldId id="257" r:id="rId4"/>
    <p:sldId id="344" r:id="rId5"/>
    <p:sldId id="378" r:id="rId6"/>
    <p:sldId id="371" r:id="rId7"/>
    <p:sldId id="379" r:id="rId8"/>
    <p:sldId id="329" r:id="rId9"/>
    <p:sldId id="328" r:id="rId10"/>
    <p:sldId id="300" r:id="rId11"/>
    <p:sldId id="372" r:id="rId12"/>
    <p:sldId id="383" r:id="rId13"/>
    <p:sldId id="381" r:id="rId14"/>
    <p:sldId id="380" r:id="rId15"/>
    <p:sldId id="369" r:id="rId16"/>
    <p:sldId id="370" r:id="rId17"/>
    <p:sldId id="377" r:id="rId18"/>
    <p:sldId id="331" r:id="rId19"/>
    <p:sldId id="340" r:id="rId20"/>
    <p:sldId id="309" r:id="rId21"/>
    <p:sldId id="339" r:id="rId22"/>
    <p:sldId id="283" r:id="rId23"/>
    <p:sldId id="320" r:id="rId24"/>
    <p:sldId id="321" r:id="rId25"/>
    <p:sldId id="346" r:id="rId26"/>
    <p:sldId id="31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1156"/>
  </p:normalViewPr>
  <p:slideViewPr>
    <p:cSldViewPr snapToGrid="0" snapToObjects="1">
      <p:cViewPr varScale="1">
        <p:scale>
          <a:sx n="116" d="100"/>
          <a:sy n="116" d="100"/>
        </p:scale>
        <p:origin x="9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AEB699-7101-DA47-A918-5ACA1D2F40D5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</dgm:pt>
    <dgm:pt modelId="{AA6F2821-40F4-FC48-A8C0-BDDA6C6B3270}">
      <dgm:prSet phldrT="[Text]"/>
      <dgm:spPr/>
      <dgm:t>
        <a:bodyPr/>
        <a:lstStyle/>
        <a:p>
          <a:r>
            <a:rPr lang="en-US" dirty="0"/>
            <a:t>One additional right</a:t>
          </a:r>
        </a:p>
      </dgm:t>
    </dgm:pt>
    <dgm:pt modelId="{8514DB21-5911-E845-A427-E28B2FBD2F33}" type="parTrans" cxnId="{671F56C7-01C3-BA4C-AEF7-0A9E74F6E037}">
      <dgm:prSet/>
      <dgm:spPr/>
      <dgm:t>
        <a:bodyPr/>
        <a:lstStyle/>
        <a:p>
          <a:endParaRPr lang="en-US"/>
        </a:p>
      </dgm:t>
    </dgm:pt>
    <dgm:pt modelId="{0F08518D-15A9-344B-A94C-9741EDCC3409}" type="sibTrans" cxnId="{671F56C7-01C3-BA4C-AEF7-0A9E74F6E037}">
      <dgm:prSet/>
      <dgm:spPr/>
      <dgm:t>
        <a:bodyPr/>
        <a:lstStyle/>
        <a:p>
          <a:endParaRPr lang="en-US"/>
        </a:p>
      </dgm:t>
    </dgm:pt>
    <dgm:pt modelId="{6C1F9EEC-FAB0-334A-86A3-9DDC9E31F176}">
      <dgm:prSet phldrT="[Text]"/>
      <dgm:spPr/>
      <dgm:t>
        <a:bodyPr/>
        <a:lstStyle/>
        <a:p>
          <a:r>
            <a:rPr lang="en-US" dirty="0"/>
            <a:t>+ $320 GDP per cap (3%)</a:t>
          </a:r>
        </a:p>
      </dgm:t>
    </dgm:pt>
    <dgm:pt modelId="{85AC0C05-6FE8-B444-AB0D-8C136D348AF7}" type="parTrans" cxnId="{A26571F9-26A8-CC4C-9B65-7F11C69EF87F}">
      <dgm:prSet/>
      <dgm:spPr/>
      <dgm:t>
        <a:bodyPr/>
        <a:lstStyle/>
        <a:p>
          <a:endParaRPr lang="en-US"/>
        </a:p>
      </dgm:t>
    </dgm:pt>
    <dgm:pt modelId="{373C8FCD-8204-C84A-9B9F-9AC1E92E439F}" type="sibTrans" cxnId="{A26571F9-26A8-CC4C-9B65-7F11C69EF87F}">
      <dgm:prSet/>
      <dgm:spPr/>
      <dgm:t>
        <a:bodyPr/>
        <a:lstStyle/>
        <a:p>
          <a:endParaRPr lang="en-US"/>
        </a:p>
      </dgm:t>
    </dgm:pt>
    <dgm:pt modelId="{5D652A05-4996-2A41-83AB-0BDE7935EC0F}" type="pres">
      <dgm:prSet presAssocID="{F9AEB699-7101-DA47-A918-5ACA1D2F40D5}" presName="Name0" presStyleCnt="0">
        <dgm:presLayoutVars>
          <dgm:dir/>
          <dgm:resizeHandles val="exact"/>
        </dgm:presLayoutVars>
      </dgm:prSet>
      <dgm:spPr/>
    </dgm:pt>
    <dgm:pt modelId="{2CA0E838-FA9C-8D41-AFDC-63A50A11EF40}" type="pres">
      <dgm:prSet presAssocID="{AA6F2821-40F4-FC48-A8C0-BDDA6C6B3270}" presName="node" presStyleLbl="node1" presStyleIdx="0" presStyleCnt="2">
        <dgm:presLayoutVars>
          <dgm:bulletEnabled val="1"/>
        </dgm:presLayoutVars>
      </dgm:prSet>
      <dgm:spPr/>
    </dgm:pt>
    <dgm:pt modelId="{3C289A04-1E60-0647-8C50-D30A79A01F1C}" type="pres">
      <dgm:prSet presAssocID="{0F08518D-15A9-344B-A94C-9741EDCC3409}" presName="sibTrans" presStyleLbl="sibTrans2D1" presStyleIdx="0" presStyleCnt="1"/>
      <dgm:spPr/>
    </dgm:pt>
    <dgm:pt modelId="{C34B64BD-719A-414F-B8AA-EA4B6B53698A}" type="pres">
      <dgm:prSet presAssocID="{0F08518D-15A9-344B-A94C-9741EDCC3409}" presName="connectorText" presStyleLbl="sibTrans2D1" presStyleIdx="0" presStyleCnt="1"/>
      <dgm:spPr/>
    </dgm:pt>
    <dgm:pt modelId="{8FC782F8-B29F-1847-9F63-3EE6FB8806E7}" type="pres">
      <dgm:prSet presAssocID="{6C1F9EEC-FAB0-334A-86A3-9DDC9E31F176}" presName="node" presStyleLbl="node1" presStyleIdx="1" presStyleCnt="2">
        <dgm:presLayoutVars>
          <dgm:bulletEnabled val="1"/>
        </dgm:presLayoutVars>
      </dgm:prSet>
      <dgm:spPr/>
    </dgm:pt>
  </dgm:ptLst>
  <dgm:cxnLst>
    <dgm:cxn modelId="{EAD26F60-2221-9244-8116-1556F267CE87}" type="presOf" srcId="{AA6F2821-40F4-FC48-A8C0-BDDA6C6B3270}" destId="{2CA0E838-FA9C-8D41-AFDC-63A50A11EF40}" srcOrd="0" destOrd="0" presId="urn:microsoft.com/office/officeart/2005/8/layout/process1"/>
    <dgm:cxn modelId="{81A4366B-9598-BD4E-9F8C-3EECF0AD27D1}" type="presOf" srcId="{0F08518D-15A9-344B-A94C-9741EDCC3409}" destId="{C34B64BD-719A-414F-B8AA-EA4B6B53698A}" srcOrd="1" destOrd="0" presId="urn:microsoft.com/office/officeart/2005/8/layout/process1"/>
    <dgm:cxn modelId="{9C293A8E-129F-2440-AFAE-1AC83944F194}" type="presOf" srcId="{F9AEB699-7101-DA47-A918-5ACA1D2F40D5}" destId="{5D652A05-4996-2A41-83AB-0BDE7935EC0F}" srcOrd="0" destOrd="0" presId="urn:microsoft.com/office/officeart/2005/8/layout/process1"/>
    <dgm:cxn modelId="{EF0862A2-2EDE-E143-A1A3-FF3F4C8AEFD4}" type="presOf" srcId="{0F08518D-15A9-344B-A94C-9741EDCC3409}" destId="{3C289A04-1E60-0647-8C50-D30A79A01F1C}" srcOrd="0" destOrd="0" presId="urn:microsoft.com/office/officeart/2005/8/layout/process1"/>
    <dgm:cxn modelId="{671F56C7-01C3-BA4C-AEF7-0A9E74F6E037}" srcId="{F9AEB699-7101-DA47-A918-5ACA1D2F40D5}" destId="{AA6F2821-40F4-FC48-A8C0-BDDA6C6B3270}" srcOrd="0" destOrd="0" parTransId="{8514DB21-5911-E845-A427-E28B2FBD2F33}" sibTransId="{0F08518D-15A9-344B-A94C-9741EDCC3409}"/>
    <dgm:cxn modelId="{A26571F9-26A8-CC4C-9B65-7F11C69EF87F}" srcId="{F9AEB699-7101-DA47-A918-5ACA1D2F40D5}" destId="{6C1F9EEC-FAB0-334A-86A3-9DDC9E31F176}" srcOrd="1" destOrd="0" parTransId="{85AC0C05-6FE8-B444-AB0D-8C136D348AF7}" sibTransId="{373C8FCD-8204-C84A-9B9F-9AC1E92E439F}"/>
    <dgm:cxn modelId="{F925BAFD-5DAB-6E4B-A9B8-9D8D7A59342E}" type="presOf" srcId="{6C1F9EEC-FAB0-334A-86A3-9DDC9E31F176}" destId="{8FC782F8-B29F-1847-9F63-3EE6FB8806E7}" srcOrd="0" destOrd="0" presId="urn:microsoft.com/office/officeart/2005/8/layout/process1"/>
    <dgm:cxn modelId="{652DF448-B249-B944-8B05-B6673C41AAFF}" type="presParOf" srcId="{5D652A05-4996-2A41-83AB-0BDE7935EC0F}" destId="{2CA0E838-FA9C-8D41-AFDC-63A50A11EF40}" srcOrd="0" destOrd="0" presId="urn:microsoft.com/office/officeart/2005/8/layout/process1"/>
    <dgm:cxn modelId="{E938941E-E0A4-D840-A9F7-61EF3DC0DEDB}" type="presParOf" srcId="{5D652A05-4996-2A41-83AB-0BDE7935EC0F}" destId="{3C289A04-1E60-0647-8C50-D30A79A01F1C}" srcOrd="1" destOrd="0" presId="urn:microsoft.com/office/officeart/2005/8/layout/process1"/>
    <dgm:cxn modelId="{7CE7EF3A-1D59-CB44-8464-38734DBFF31D}" type="presParOf" srcId="{3C289A04-1E60-0647-8C50-D30A79A01F1C}" destId="{C34B64BD-719A-414F-B8AA-EA4B6B53698A}" srcOrd="0" destOrd="0" presId="urn:microsoft.com/office/officeart/2005/8/layout/process1"/>
    <dgm:cxn modelId="{C6DB5371-2774-FB4D-9703-A072DE73B916}" type="presParOf" srcId="{5D652A05-4996-2A41-83AB-0BDE7935EC0F}" destId="{8FC782F8-B29F-1847-9F63-3EE6FB8806E7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AEB699-7101-DA47-A918-5ACA1D2F40D5}" type="doc">
      <dgm:prSet loTypeId="urn:microsoft.com/office/officeart/2005/8/layout/process1" loCatId="process" qsTypeId="urn:microsoft.com/office/officeart/2005/8/quickstyle/simple4" qsCatId="simple" csTypeId="urn:microsoft.com/office/officeart/2005/8/colors/accent1_2" csCatId="accent1" phldr="1"/>
      <dgm:spPr/>
    </dgm:pt>
    <dgm:pt modelId="{AA6F2821-40F4-FC48-A8C0-BDDA6C6B3270}">
      <dgm:prSet phldrT="[Text]"/>
      <dgm:spPr/>
      <dgm:t>
        <a:bodyPr/>
        <a:lstStyle/>
        <a:p>
          <a:r>
            <a:rPr lang="en-US" dirty="0"/>
            <a:t>One additional right</a:t>
          </a:r>
        </a:p>
      </dgm:t>
    </dgm:pt>
    <dgm:pt modelId="{8514DB21-5911-E845-A427-E28B2FBD2F33}" type="parTrans" cxnId="{671F56C7-01C3-BA4C-AEF7-0A9E74F6E037}">
      <dgm:prSet/>
      <dgm:spPr/>
      <dgm:t>
        <a:bodyPr/>
        <a:lstStyle/>
        <a:p>
          <a:endParaRPr lang="en-US"/>
        </a:p>
      </dgm:t>
    </dgm:pt>
    <dgm:pt modelId="{0F08518D-15A9-344B-A94C-9741EDCC3409}" type="sibTrans" cxnId="{671F56C7-01C3-BA4C-AEF7-0A9E74F6E037}">
      <dgm:prSet/>
      <dgm:spPr/>
      <dgm:t>
        <a:bodyPr/>
        <a:lstStyle/>
        <a:p>
          <a:endParaRPr lang="en-US"/>
        </a:p>
      </dgm:t>
    </dgm:pt>
    <dgm:pt modelId="{6C1F9EEC-FAB0-334A-86A3-9DDC9E31F176}">
      <dgm:prSet phldrT="[Text]"/>
      <dgm:spPr/>
      <dgm:t>
        <a:bodyPr/>
        <a:lstStyle/>
        <a:p>
          <a:r>
            <a:rPr lang="en-US" dirty="0"/>
            <a:t>+ $2065 GDP per cap</a:t>
          </a:r>
        </a:p>
      </dgm:t>
    </dgm:pt>
    <dgm:pt modelId="{85AC0C05-6FE8-B444-AB0D-8C136D348AF7}" type="parTrans" cxnId="{A26571F9-26A8-CC4C-9B65-7F11C69EF87F}">
      <dgm:prSet/>
      <dgm:spPr/>
      <dgm:t>
        <a:bodyPr/>
        <a:lstStyle/>
        <a:p>
          <a:endParaRPr lang="en-US"/>
        </a:p>
      </dgm:t>
    </dgm:pt>
    <dgm:pt modelId="{373C8FCD-8204-C84A-9B9F-9AC1E92E439F}" type="sibTrans" cxnId="{A26571F9-26A8-CC4C-9B65-7F11C69EF87F}">
      <dgm:prSet/>
      <dgm:spPr/>
      <dgm:t>
        <a:bodyPr/>
        <a:lstStyle/>
        <a:p>
          <a:endParaRPr lang="en-US"/>
        </a:p>
      </dgm:t>
    </dgm:pt>
    <dgm:pt modelId="{5D652A05-4996-2A41-83AB-0BDE7935EC0F}" type="pres">
      <dgm:prSet presAssocID="{F9AEB699-7101-DA47-A918-5ACA1D2F40D5}" presName="Name0" presStyleCnt="0">
        <dgm:presLayoutVars>
          <dgm:dir/>
          <dgm:resizeHandles val="exact"/>
        </dgm:presLayoutVars>
      </dgm:prSet>
      <dgm:spPr/>
    </dgm:pt>
    <dgm:pt modelId="{2CA0E838-FA9C-8D41-AFDC-63A50A11EF40}" type="pres">
      <dgm:prSet presAssocID="{AA6F2821-40F4-FC48-A8C0-BDDA6C6B3270}" presName="node" presStyleLbl="node1" presStyleIdx="0" presStyleCnt="2">
        <dgm:presLayoutVars>
          <dgm:bulletEnabled val="1"/>
        </dgm:presLayoutVars>
      </dgm:prSet>
      <dgm:spPr/>
    </dgm:pt>
    <dgm:pt modelId="{3C289A04-1E60-0647-8C50-D30A79A01F1C}" type="pres">
      <dgm:prSet presAssocID="{0F08518D-15A9-344B-A94C-9741EDCC3409}" presName="sibTrans" presStyleLbl="sibTrans2D1" presStyleIdx="0" presStyleCnt="1"/>
      <dgm:spPr/>
    </dgm:pt>
    <dgm:pt modelId="{C34B64BD-719A-414F-B8AA-EA4B6B53698A}" type="pres">
      <dgm:prSet presAssocID="{0F08518D-15A9-344B-A94C-9741EDCC3409}" presName="connectorText" presStyleLbl="sibTrans2D1" presStyleIdx="0" presStyleCnt="1"/>
      <dgm:spPr/>
    </dgm:pt>
    <dgm:pt modelId="{8FC782F8-B29F-1847-9F63-3EE6FB8806E7}" type="pres">
      <dgm:prSet presAssocID="{6C1F9EEC-FAB0-334A-86A3-9DDC9E31F176}" presName="node" presStyleLbl="node1" presStyleIdx="1" presStyleCnt="2">
        <dgm:presLayoutVars>
          <dgm:bulletEnabled val="1"/>
        </dgm:presLayoutVars>
      </dgm:prSet>
      <dgm:spPr/>
    </dgm:pt>
  </dgm:ptLst>
  <dgm:cxnLst>
    <dgm:cxn modelId="{F8AADA17-1EDD-0D42-8028-A0B97A69AE6B}" type="presOf" srcId="{AA6F2821-40F4-FC48-A8C0-BDDA6C6B3270}" destId="{2CA0E838-FA9C-8D41-AFDC-63A50A11EF40}" srcOrd="0" destOrd="0" presId="urn:microsoft.com/office/officeart/2005/8/layout/process1"/>
    <dgm:cxn modelId="{53C50F67-81EC-9941-8E31-0E809623A2E8}" type="presOf" srcId="{0F08518D-15A9-344B-A94C-9741EDCC3409}" destId="{3C289A04-1E60-0647-8C50-D30A79A01F1C}" srcOrd="0" destOrd="0" presId="urn:microsoft.com/office/officeart/2005/8/layout/process1"/>
    <dgm:cxn modelId="{8EBFD167-07AA-D347-AF0C-919F987C813A}" type="presOf" srcId="{6C1F9EEC-FAB0-334A-86A3-9DDC9E31F176}" destId="{8FC782F8-B29F-1847-9F63-3EE6FB8806E7}" srcOrd="0" destOrd="0" presId="urn:microsoft.com/office/officeart/2005/8/layout/process1"/>
    <dgm:cxn modelId="{DBD7EE81-3C3D-0A4F-9BFD-33C39A1F18DC}" type="presOf" srcId="{F9AEB699-7101-DA47-A918-5ACA1D2F40D5}" destId="{5D652A05-4996-2A41-83AB-0BDE7935EC0F}" srcOrd="0" destOrd="0" presId="urn:microsoft.com/office/officeart/2005/8/layout/process1"/>
    <dgm:cxn modelId="{1A685597-71E6-4F40-89AF-12CAE10FE17F}" type="presOf" srcId="{0F08518D-15A9-344B-A94C-9741EDCC3409}" destId="{C34B64BD-719A-414F-B8AA-EA4B6B53698A}" srcOrd="1" destOrd="0" presId="urn:microsoft.com/office/officeart/2005/8/layout/process1"/>
    <dgm:cxn modelId="{671F56C7-01C3-BA4C-AEF7-0A9E74F6E037}" srcId="{F9AEB699-7101-DA47-A918-5ACA1D2F40D5}" destId="{AA6F2821-40F4-FC48-A8C0-BDDA6C6B3270}" srcOrd="0" destOrd="0" parTransId="{8514DB21-5911-E845-A427-E28B2FBD2F33}" sibTransId="{0F08518D-15A9-344B-A94C-9741EDCC3409}"/>
    <dgm:cxn modelId="{A26571F9-26A8-CC4C-9B65-7F11C69EF87F}" srcId="{F9AEB699-7101-DA47-A918-5ACA1D2F40D5}" destId="{6C1F9EEC-FAB0-334A-86A3-9DDC9E31F176}" srcOrd="1" destOrd="0" parTransId="{85AC0C05-6FE8-B444-AB0D-8C136D348AF7}" sibTransId="{373C8FCD-8204-C84A-9B9F-9AC1E92E439F}"/>
    <dgm:cxn modelId="{F08CE988-5B25-6249-972F-92D5D31B09BC}" type="presParOf" srcId="{5D652A05-4996-2A41-83AB-0BDE7935EC0F}" destId="{2CA0E838-FA9C-8D41-AFDC-63A50A11EF40}" srcOrd="0" destOrd="0" presId="urn:microsoft.com/office/officeart/2005/8/layout/process1"/>
    <dgm:cxn modelId="{5E213B94-B698-9D4A-B61A-A34AA6226808}" type="presParOf" srcId="{5D652A05-4996-2A41-83AB-0BDE7935EC0F}" destId="{3C289A04-1E60-0647-8C50-D30A79A01F1C}" srcOrd="1" destOrd="0" presId="urn:microsoft.com/office/officeart/2005/8/layout/process1"/>
    <dgm:cxn modelId="{E7015AEB-7E71-9848-8A17-C73E2820675F}" type="presParOf" srcId="{3C289A04-1E60-0647-8C50-D30A79A01F1C}" destId="{C34B64BD-719A-414F-B8AA-EA4B6B53698A}" srcOrd="0" destOrd="0" presId="urn:microsoft.com/office/officeart/2005/8/layout/process1"/>
    <dgm:cxn modelId="{089A17EE-F5D9-0A41-A2F4-6EEB1E6768A3}" type="presParOf" srcId="{5D652A05-4996-2A41-83AB-0BDE7935EC0F}" destId="{8FC782F8-B29F-1847-9F63-3EE6FB8806E7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A0E838-FA9C-8D41-AFDC-63A50A11EF40}">
      <dsp:nvSpPr>
        <dsp:cNvPr id="0" name=""/>
        <dsp:cNvSpPr/>
      </dsp:nvSpPr>
      <dsp:spPr>
        <a:xfrm>
          <a:off x="1607" y="1234683"/>
          <a:ext cx="3427660" cy="20565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One additional right</a:t>
          </a:r>
        </a:p>
      </dsp:txBody>
      <dsp:txXfrm>
        <a:off x="61843" y="1294919"/>
        <a:ext cx="3307188" cy="1936124"/>
      </dsp:txXfrm>
    </dsp:sp>
    <dsp:sp modelId="{3C289A04-1E60-0647-8C50-D30A79A01F1C}">
      <dsp:nvSpPr>
        <dsp:cNvPr id="0" name=""/>
        <dsp:cNvSpPr/>
      </dsp:nvSpPr>
      <dsp:spPr>
        <a:xfrm>
          <a:off x="3772033" y="1837951"/>
          <a:ext cx="726664" cy="8500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3772033" y="2007963"/>
        <a:ext cx="508665" cy="510035"/>
      </dsp:txXfrm>
    </dsp:sp>
    <dsp:sp modelId="{8FC782F8-B29F-1847-9F63-3EE6FB8806E7}">
      <dsp:nvSpPr>
        <dsp:cNvPr id="0" name=""/>
        <dsp:cNvSpPr/>
      </dsp:nvSpPr>
      <dsp:spPr>
        <a:xfrm>
          <a:off x="4800332" y="1234683"/>
          <a:ext cx="3427660" cy="20565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+ $320 GDP per cap (3%)</a:t>
          </a:r>
        </a:p>
      </dsp:txBody>
      <dsp:txXfrm>
        <a:off x="4860568" y="1294919"/>
        <a:ext cx="3307188" cy="19361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A0E838-FA9C-8D41-AFDC-63A50A11EF40}">
      <dsp:nvSpPr>
        <dsp:cNvPr id="0" name=""/>
        <dsp:cNvSpPr/>
      </dsp:nvSpPr>
      <dsp:spPr>
        <a:xfrm>
          <a:off x="1607" y="1234683"/>
          <a:ext cx="3427660" cy="20565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One additional right</a:t>
          </a:r>
        </a:p>
      </dsp:txBody>
      <dsp:txXfrm>
        <a:off x="61843" y="1294919"/>
        <a:ext cx="3307188" cy="1936124"/>
      </dsp:txXfrm>
    </dsp:sp>
    <dsp:sp modelId="{3C289A04-1E60-0647-8C50-D30A79A01F1C}">
      <dsp:nvSpPr>
        <dsp:cNvPr id="0" name=""/>
        <dsp:cNvSpPr/>
      </dsp:nvSpPr>
      <dsp:spPr>
        <a:xfrm>
          <a:off x="3772033" y="1837951"/>
          <a:ext cx="726664" cy="85005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3772033" y="2007963"/>
        <a:ext cx="508665" cy="510035"/>
      </dsp:txXfrm>
    </dsp:sp>
    <dsp:sp modelId="{8FC782F8-B29F-1847-9F63-3EE6FB8806E7}">
      <dsp:nvSpPr>
        <dsp:cNvPr id="0" name=""/>
        <dsp:cNvSpPr/>
      </dsp:nvSpPr>
      <dsp:spPr>
        <a:xfrm>
          <a:off x="4800332" y="1234683"/>
          <a:ext cx="3427660" cy="205659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+ $2065 GDP per cap</a:t>
          </a:r>
        </a:p>
      </dsp:txBody>
      <dsp:txXfrm>
        <a:off x="4860568" y="1294919"/>
        <a:ext cx="3307188" cy="1936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25F8ED-404B-5440-B1F4-D5A09ED99201}" type="datetimeFigureOut">
              <a:rPr lang="en-US" smtClean="0"/>
              <a:t>7/13/22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320F3-E7E7-BA47-8D29-805FDB3DBF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054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3" name="Shape 18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Transgender people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95% CI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 men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33.7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(26.8, 41.4)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 women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29.6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(24.1, 35.7)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242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Gender nonconforming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23.8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(17.7, 31.3)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109</a:t>
            </a:r>
          </a:p>
          <a:p>
            <a:endParaRPr dirty="0"/>
          </a:p>
          <a:p>
            <a:endParaRPr dirty="0"/>
          </a:p>
          <a:p>
            <a:r>
              <a:rPr dirty="0"/>
              <a:t>Transgender men : 34% (n=172)</a:t>
            </a:r>
          </a:p>
          <a:p>
            <a:r>
              <a:rPr dirty="0"/>
              <a:t>Transgender women : 30% (n=242)</a:t>
            </a:r>
          </a:p>
          <a:p>
            <a:r>
              <a:rPr dirty="0"/>
              <a:t>Gender nonconforming: 24% (n=109)</a:t>
            </a:r>
          </a:p>
        </p:txBody>
      </p:sp>
    </p:spTree>
    <p:extLst>
      <p:ext uri="{BB962C8B-B14F-4D97-AF65-F5344CB8AC3E}">
        <p14:creationId xmlns:p14="http://schemas.microsoft.com/office/powerpoint/2010/main" val="1951931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Higher odds of being poor controlling for educ, age, children, race, language, rural/urban, disability, partnership status, health, employment status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91EAF-E96D-457B-BAA3-F247FA8581F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33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320F3-E7E7-BA47-8D29-805FDB3DBFD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67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don’t know if too high, or not high enough.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15C5EE-AC71-304C-AD5B-B167BC8FC52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351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reported having ever or recently struggled , 1/19 thru 5/20</a:t>
            </a:r>
            <a:r>
              <a:rPr lang="en-US" dirty="0">
                <a:effectLst/>
              </a:rPr>
              <a:t> </a:t>
            </a:r>
          </a:p>
          <a:p>
            <a:r>
              <a:rPr lang="en-US" dirty="0">
                <a:effectLst/>
              </a:rPr>
              <a:t>Coded in multiple stages—inductively, looked at what saying about jobs. Quotes illustrate </a:t>
            </a:r>
            <a:r>
              <a:rPr lang="en-US" dirty="0" err="1">
                <a:effectLst/>
              </a:rPr>
              <a:t>tyupes</a:t>
            </a:r>
            <a:r>
              <a:rPr lang="en-US" dirty="0">
                <a:effectLst/>
              </a:rPr>
              <a:t> of responses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91EAF-E96D-457B-BAA3-F247FA8581F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63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Biz cares about educ/emp/health—that’s who you’ll hire and sell 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A6671-D5A9-4F07-A884-560BEF2CF71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14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92D86F-DD6C-3144-93D5-7B0EAF5E803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410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They are linked, not just correlated.  In a way that is important to understand for national economies, businesses, and LGBT people. </a:t>
            </a:r>
          </a:p>
          <a:p>
            <a:r>
              <a:rPr lang="en-US" dirty="0"/>
              <a:t>Why, and why does it matter?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A8202-CE5E-CB44-9636-7F9C0D43BC3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581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They are linked, not just correlated.  In a way that is important to understand for national economies, businesses, and LGBT people. </a:t>
            </a:r>
          </a:p>
          <a:p>
            <a:r>
              <a:rPr lang="en-US" dirty="0"/>
              <a:t>Why, and why does it matter?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6A8202-CE5E-CB44-9636-7F9C0D43BC3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54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E7AE1-FFE7-ADF7-7A91-909CBCDD5A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95E196-27E4-D715-8242-D87705D03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AC695-4F06-D4CB-0EB2-6097550CE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119E-3499-5343-A6AE-BB576BC42F2A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2888E-19FC-8802-089E-0EA7E005D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C3375-3573-337F-2938-A67DF1F16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3A58-AC74-C84D-8633-02DE8070E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48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2E3BD-E34F-71EB-C01A-26C609782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D6DC6-A63A-0EC6-8BBF-CD573EBBB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40915-7BFC-04B1-7B95-B2ED070DD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119E-3499-5343-A6AE-BB576BC42F2A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A924F-1D55-6BB0-2A81-240CF0E61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5C309-5BF1-F71E-2140-B2F6B348B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3A58-AC74-C84D-8633-02DE8070E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403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CAC3A-0081-062C-B03B-84158ADF6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3AC921-4334-43AA-31B4-6D46714AE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60BF9-607C-6C3B-7ABD-D4375B637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119E-3499-5343-A6AE-BB576BC42F2A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5A551-E47A-29B5-2355-C7281B32A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BA95B-E3C1-860E-72D5-2CBE7767F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3A58-AC74-C84D-8633-02DE8070E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10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94E9F-B697-A356-8ACC-CEFBF5FB6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77850-EFA9-7088-3F2D-434E406CB0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7BCABC-0C72-791B-49A2-3120D17529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B03389-5586-9F48-92D2-9E501046F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119E-3499-5343-A6AE-BB576BC42F2A}" type="datetimeFigureOut">
              <a:rPr lang="en-US" smtClean="0"/>
              <a:t>7/13/22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E03B25-12B6-8C20-EDD2-C5FA50A71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99FA2A-C48F-2BAF-F2B0-4C51FD3DB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3A58-AC74-C84D-8633-02DE8070E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46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17D3D-2D17-38D7-BE1F-0AE4C6A9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D809E4-7626-0A3D-A470-B82834582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0C8879-E646-17DE-DD0B-9215D487A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00F9F9-82D7-A4B9-9566-AA74E15F44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17E9BD-2EE0-5709-3F24-96C5224600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1D8B70-58E2-B6DE-32EC-69AD753B2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119E-3499-5343-A6AE-BB576BC42F2A}" type="datetimeFigureOut">
              <a:rPr lang="en-US" smtClean="0"/>
              <a:t>7/13/22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759115-3778-9EE3-059D-BB09FD4F2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05C627-0BC0-1D4A-E6FD-BDE86A864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3A58-AC74-C84D-8633-02DE8070E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1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522E2-8D3C-A662-A868-5AAC91548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A90D6A-B7DF-4018-78B5-9C66B4DB3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119E-3499-5343-A6AE-BB576BC42F2A}" type="datetimeFigureOut">
              <a:rPr lang="en-US" smtClean="0"/>
              <a:t>7/13/22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D22D66-E597-1F0B-4E0B-C77E11897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64FDEF-5D9E-ABD9-2A19-F5BB2F43A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3A58-AC74-C84D-8633-02DE8070E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48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B57844-3A59-6D6F-A0FC-8776CF108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119E-3499-5343-A6AE-BB576BC42F2A}" type="datetimeFigureOut">
              <a:rPr lang="en-US" smtClean="0"/>
              <a:t>7/13/22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790F91-8F0B-D11E-0161-57BB6558A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C2617-96E4-BE4E-3A56-B3CC596A7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3A58-AC74-C84D-8633-02DE8070E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67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23D3D-5430-1E50-52F1-8E682B33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171CC-18E0-9174-D193-A1B3835DD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6AF40-5919-53FC-DBD6-C754423B4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03604-8942-7907-2284-282D179A7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119E-3499-5343-A6AE-BB576BC42F2A}" type="datetimeFigureOut">
              <a:rPr lang="en-US" smtClean="0"/>
              <a:t>7/13/22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F750B-2828-CA6F-0086-B80BF4506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04C32B-186C-2610-85AE-310CA75B8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3A58-AC74-C84D-8633-02DE8070E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94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FA366-3808-DDD3-FDB0-EB712E2AE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6AF35A-6F85-2F79-2636-FAB3F7A73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9A931E-7F21-3EB4-0A89-FF5E35B67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9A5C96-D5A7-5FD1-9B12-DBCECFC53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119E-3499-5343-A6AE-BB576BC42F2A}" type="datetimeFigureOut">
              <a:rPr lang="en-US" smtClean="0"/>
              <a:t>7/13/22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8CE254-1436-B0CB-3939-F7EA8AD7E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06C59-5CC2-1614-E319-77E68148A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3A58-AC74-C84D-8633-02DE8070E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73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B4BDD-0B02-4E2A-7FA8-6B8C0F279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D07049-7CED-D5F5-6F10-362B26A100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3DAF8-A386-1E74-1E1B-5183EDEC7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119E-3499-5343-A6AE-BB576BC42F2A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21260-278F-AE96-DD1B-9E0CDB9B7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6DC92-F297-F429-A71B-182683931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3A58-AC74-C84D-8633-02DE8070E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402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646330-B90A-BD5E-21DA-D4647109F4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0900E-11DE-1A4C-A606-63AF66A245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902FC-8CCA-1244-671F-116687A48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0119E-3499-5343-A6AE-BB576BC42F2A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82671-8A3C-B56D-FA2B-DAE9E46E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C1451-C382-FBCD-0A6D-CCC182083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33A58-AC74-C84D-8633-02DE8070E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93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/>
        </p:nvSpPr>
        <p:spPr>
          <a:xfrm>
            <a:off x="17" y="0"/>
            <a:ext cx="4050793" cy="68580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84" name="Shape 84"/>
          <p:cNvSpPr/>
          <p:nvPr/>
        </p:nvSpPr>
        <p:spPr>
          <a:xfrm>
            <a:off x="4040072" y="0"/>
            <a:ext cx="64009" cy="6858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4289" rIns="34289"/>
          <a:lstStyle/>
          <a:p>
            <a:endParaRPr sz="1350"/>
          </a:p>
        </p:txBody>
      </p:sp>
      <p:sp>
        <p:nvSpPr>
          <p:cNvPr id="85" name="Shape 85"/>
          <p:cNvSpPr>
            <a:spLocks noGrp="1"/>
          </p:cNvSpPr>
          <p:nvPr>
            <p:ph type="title"/>
          </p:nvPr>
        </p:nvSpPr>
        <p:spPr>
          <a:xfrm>
            <a:off x="457200" y="594361"/>
            <a:ext cx="3200400" cy="2286001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86" name="Shape 86"/>
          <p:cNvSpPr>
            <a:spLocks noGrp="1"/>
          </p:cNvSpPr>
          <p:nvPr>
            <p:ph type="body" idx="1"/>
          </p:nvPr>
        </p:nvSpPr>
        <p:spPr>
          <a:xfrm>
            <a:off x="4800601" y="731521"/>
            <a:ext cx="6492241" cy="5257801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" name="Shape 87"/>
          <p:cNvSpPr>
            <a:spLocks noGrp="1"/>
          </p:cNvSpPr>
          <p:nvPr>
            <p:ph type="body" sz="quarter" idx="13"/>
          </p:nvPr>
        </p:nvSpPr>
        <p:spPr>
          <a:xfrm>
            <a:off x="457200" y="2926081"/>
            <a:ext cx="3200400" cy="3379125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>
              <a:buClrTx/>
              <a:buSzTx/>
              <a:buFontTx/>
              <a:buNone/>
              <a:defRPr sz="1500">
                <a:solidFill>
                  <a:srgbClr val="FFFFFF"/>
                </a:solidFill>
              </a:defRPr>
            </a:lvl1pPr>
          </a:lstStyle>
          <a:p>
            <a:pPr marL="0" indent="0">
              <a:buClrTx/>
              <a:buSzTx/>
              <a:buFontTx/>
              <a:buNone/>
              <a:defRPr sz="15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8" name="Shape 8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37052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438734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B071C9-51F3-5C7E-B88F-FD967A5E1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862BE9-A333-5738-0A39-3AA0BA8B2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2842B-4876-9709-47C5-0886E646A5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0119E-3499-5343-A6AE-BB576BC42F2A}" type="datetimeFigureOut">
              <a:rPr lang="en-US" smtClean="0"/>
              <a:t>7/13/22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290FC-DE78-F530-39E6-3C9ECB1936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098DF-57EB-1874-386F-7C3BECB2B5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33A58-AC74-C84D-8633-02DE8070E2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09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1CBFF-52F5-C80B-08D3-3758022DAE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LGBT Economic Equality: </a:t>
            </a:r>
            <a:br>
              <a:rPr lang="en-US" dirty="0"/>
            </a:br>
            <a:r>
              <a:rPr lang="en-US" dirty="0"/>
              <a:t>Are We There Yet?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81F7E6-F9ED-A36E-75E5-E81A72B41E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M. V. Lee Badgett</a:t>
            </a:r>
          </a:p>
          <a:p>
            <a:r>
              <a:rPr lang="en-US" dirty="0"/>
              <a:t>Univ of Massachusetts Amherst</a:t>
            </a:r>
          </a:p>
          <a:p>
            <a:r>
              <a:rPr lang="en-US" dirty="0"/>
              <a:t>July 12, 2022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872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9E689-5E8A-0371-5679-FD17ABC7A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on rights…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200F7-A3FA-111A-AA68-33901467A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Plus side:</a:t>
            </a:r>
          </a:p>
          <a:p>
            <a:pPr lvl="1"/>
            <a:r>
              <a:rPr lang="en-US" dirty="0"/>
              <a:t>Marriage equality</a:t>
            </a:r>
          </a:p>
          <a:p>
            <a:pPr lvl="1"/>
            <a:r>
              <a:rPr lang="en-US" dirty="0"/>
              <a:t>Protections against employment discrimination</a:t>
            </a:r>
          </a:p>
          <a:p>
            <a:endParaRPr lang="en-US" dirty="0"/>
          </a:p>
          <a:p>
            <a:r>
              <a:rPr lang="en-US" dirty="0"/>
              <a:t>Negative side:</a:t>
            </a:r>
          </a:p>
          <a:p>
            <a:pPr lvl="1"/>
            <a:r>
              <a:rPr lang="en-US" dirty="0"/>
              <a:t>Still can’t pass Equality Act</a:t>
            </a:r>
          </a:p>
          <a:p>
            <a:pPr lvl="1"/>
            <a:r>
              <a:rPr lang="en-US" dirty="0"/>
              <a:t>Attacks on trans youth</a:t>
            </a:r>
          </a:p>
          <a:p>
            <a:pPr lvl="1"/>
            <a:r>
              <a:rPr lang="en-US" dirty="0"/>
              <a:t>Supreme Court threat on criminalization and marriage equality</a:t>
            </a:r>
          </a:p>
        </p:txBody>
      </p:sp>
    </p:spTree>
    <p:extLst>
      <p:ext uri="{BB962C8B-B14F-4D97-AF65-F5344CB8AC3E}">
        <p14:creationId xmlns:p14="http://schemas.microsoft.com/office/powerpoint/2010/main" val="3347514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66048-1A4E-4E54-6291-938346211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lived experience?  No, we are not there!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27A76-2E83-DB9F-EAEB-6E92C5981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Worse economic outcomes</a:t>
            </a:r>
          </a:p>
          <a:p>
            <a:r>
              <a:rPr lang="en-US" sz="3200" dirty="0"/>
              <a:t>Disadvantages vary within LGBT community</a:t>
            </a:r>
          </a:p>
          <a:p>
            <a:r>
              <a:rPr lang="en-US" sz="3200" dirty="0"/>
              <a:t>Driven by discrimination</a:t>
            </a:r>
          </a:p>
          <a:p>
            <a:r>
              <a:rPr lang="en-US" sz="3200" dirty="0"/>
              <a:t>How exclusion also hurts our economy</a:t>
            </a:r>
          </a:p>
          <a:p>
            <a:r>
              <a:rPr lang="en-US" sz="3200" dirty="0"/>
              <a:t>Need for more data</a:t>
            </a:r>
          </a:p>
        </p:txBody>
      </p:sp>
    </p:spTree>
    <p:extLst>
      <p:ext uri="{BB962C8B-B14F-4D97-AF65-F5344CB8AC3E}">
        <p14:creationId xmlns:p14="http://schemas.microsoft.com/office/powerpoint/2010/main" val="1119291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A4B600-0EEC-03BF-2E45-BE528D989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Wage gaps for LGB people </a:t>
            </a:r>
            <a:r>
              <a:rPr lang="en-US" sz="2400" dirty="0"/>
              <a:t>(holding all else equal)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DC234AF-A545-3B6C-12CC-FB11BEE919F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Gay/bi men</a:t>
            </a:r>
          </a:p>
          <a:p>
            <a:pPr lvl="1"/>
            <a:r>
              <a:rPr lang="en-US" dirty="0" err="1"/>
              <a:t>Klawitter</a:t>
            </a:r>
            <a:r>
              <a:rPr lang="en-US" dirty="0"/>
              <a:t> (2015):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11% less</a:t>
            </a:r>
          </a:p>
          <a:p>
            <a:pPr lvl="1"/>
            <a:r>
              <a:rPr lang="en-US" dirty="0" err="1"/>
              <a:t>Drydakis</a:t>
            </a:r>
            <a:r>
              <a:rPr lang="en-US" dirty="0"/>
              <a:t> (2022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): 7% less for gay men, 10% less for bi men</a:t>
            </a:r>
          </a:p>
          <a:p>
            <a:pPr lvl="1"/>
            <a:endParaRPr lang="en-US" dirty="0"/>
          </a:p>
          <a:p>
            <a:r>
              <a:rPr lang="en-US" dirty="0"/>
              <a:t>Why negative? </a:t>
            </a:r>
          </a:p>
          <a:p>
            <a:pPr lvl="1"/>
            <a:r>
              <a:rPr lang="en-US" dirty="0"/>
              <a:t>Discrimination (bigger gap where most negative attitudes; smaller gap where laws)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83F1DD-6E8C-7A01-0BC5-CEB8FA28E5A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Lesbian/bisexual women</a:t>
            </a:r>
          </a:p>
          <a:p>
            <a:pPr lvl="1"/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Klawitter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: 9% higher earnings</a:t>
            </a:r>
          </a:p>
          <a:p>
            <a:pPr lvl="1"/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Drydakis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: 7% higher for Ls, 10% lower for B women</a:t>
            </a:r>
          </a:p>
          <a:p>
            <a:pPr lvl="1"/>
            <a:r>
              <a:rPr lang="en-US" b="1" i="1" dirty="0">
                <a:solidFill>
                  <a:schemeClr val="bg1">
                    <a:lumMod val="75000"/>
                  </a:schemeClr>
                </a:solidFill>
              </a:rPr>
              <a:t>BUT: All women earn less than GBH men</a:t>
            </a:r>
          </a:p>
          <a:p>
            <a:pPr lvl="1"/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Why?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More observable experience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More unobservable experience? </a:t>
            </a:r>
          </a:p>
        </p:txBody>
      </p:sp>
    </p:spTree>
    <p:extLst>
      <p:ext uri="{BB962C8B-B14F-4D97-AF65-F5344CB8AC3E}">
        <p14:creationId xmlns:p14="http://schemas.microsoft.com/office/powerpoint/2010/main" val="1451658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A4B600-0EEC-03BF-2E45-BE528D989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Wage gaps for LGB people </a:t>
            </a:r>
            <a:r>
              <a:rPr lang="en-US" sz="2400" dirty="0"/>
              <a:t>(holding all else equal)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DC234AF-A545-3B6C-12CC-FB11BEE919F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Gay/bi men</a:t>
            </a:r>
          </a:p>
          <a:p>
            <a:pPr lvl="1"/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Klawitter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(2015): 11% less</a:t>
            </a:r>
          </a:p>
          <a:p>
            <a:pPr lvl="1"/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Drydakis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(2022): 7% less for gay men, 10% less for </a:t>
            </a:r>
          </a:p>
          <a:p>
            <a:pPr lvl="1"/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Why? </a:t>
            </a:r>
          </a:p>
          <a:p>
            <a:pPr lvl="1"/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Discrimination (bigger gap where most negative attitudes; smaller gap where laws)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83F1DD-6E8C-7A01-0BC5-CEB8FA28E5A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Lesbian/bisexual women</a:t>
            </a:r>
          </a:p>
          <a:p>
            <a:pPr lvl="1"/>
            <a:r>
              <a:rPr lang="en-US" dirty="0" err="1"/>
              <a:t>Klawitter</a:t>
            </a:r>
            <a:r>
              <a:rPr lang="en-US" dirty="0"/>
              <a:t>: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9% higher earnings</a:t>
            </a:r>
          </a:p>
          <a:p>
            <a:pPr lvl="1"/>
            <a:r>
              <a:rPr lang="en-US" dirty="0" err="1"/>
              <a:t>Drydakis</a:t>
            </a:r>
            <a:r>
              <a:rPr lang="en-US" dirty="0"/>
              <a:t>: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7% higher for Ls, 10% lower for B women</a:t>
            </a:r>
          </a:p>
          <a:p>
            <a:pPr lvl="1"/>
            <a:r>
              <a:rPr lang="en-US" b="1" i="1" dirty="0"/>
              <a:t>BUT: All women earn less than GBH men</a:t>
            </a:r>
          </a:p>
          <a:p>
            <a:pPr lvl="1"/>
            <a:endParaRPr lang="en-US" dirty="0"/>
          </a:p>
          <a:p>
            <a:r>
              <a:rPr lang="en-US" dirty="0"/>
              <a:t>Why positive?</a:t>
            </a:r>
          </a:p>
          <a:p>
            <a:pPr lvl="1"/>
            <a:r>
              <a:rPr lang="en-US" dirty="0"/>
              <a:t>More observable experience</a:t>
            </a:r>
          </a:p>
          <a:p>
            <a:pPr lvl="1"/>
            <a:r>
              <a:rPr lang="en-US" dirty="0"/>
              <a:t>More unobservable experience? </a:t>
            </a:r>
          </a:p>
        </p:txBody>
      </p:sp>
    </p:spTree>
    <p:extLst>
      <p:ext uri="{BB962C8B-B14F-4D97-AF65-F5344CB8AC3E}">
        <p14:creationId xmlns:p14="http://schemas.microsoft.com/office/powerpoint/2010/main" val="187746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917FC-6AA9-5ED7-3001-7FD5D770E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Wage &amp; income gaps: Transgender people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4BADE3-DE14-C5BA-3EC0-DE2E76826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Moving from pre-transition to post-transition (US, Netherlands):</a:t>
            </a:r>
          </a:p>
          <a:p>
            <a:pPr lvl="1"/>
            <a:r>
              <a:rPr lang="en-US" dirty="0"/>
              <a:t>Trans women’s earnings fall</a:t>
            </a:r>
          </a:p>
          <a:p>
            <a:pPr lvl="1"/>
            <a:r>
              <a:rPr lang="en-US" dirty="0"/>
              <a:t>Trans men’s earnings don’t change much</a:t>
            </a:r>
          </a:p>
          <a:p>
            <a:pPr lvl="1"/>
            <a:r>
              <a:rPr lang="en-US" dirty="0"/>
              <a:t>Transgender effect + or – gender effect</a:t>
            </a:r>
          </a:p>
          <a:p>
            <a:r>
              <a:rPr lang="en-US" dirty="0"/>
              <a:t>Household income lower for trans people in US</a:t>
            </a:r>
          </a:p>
          <a:p>
            <a:pPr lvl="1"/>
            <a:r>
              <a:rPr lang="en-US" dirty="0"/>
              <a:t>BRFSS: FTM have larger income gap than MTF; no gap for gender nonconforming (Carpenter et al 2020)</a:t>
            </a:r>
          </a:p>
          <a:p>
            <a:pPr lvl="1"/>
            <a:r>
              <a:rPr lang="en-US" dirty="0"/>
              <a:t>Household Pulse: lower for trans women and for those not identifying with gender binary labels (relative to ciswomen) (Carpenter et al, 2022)</a:t>
            </a:r>
          </a:p>
          <a:p>
            <a:r>
              <a:rPr lang="en-US" dirty="0"/>
              <a:t>Earnings 14%-18% lower for trans people comparing USTS to ACS (Shannon 2021)</a:t>
            </a:r>
          </a:p>
        </p:txBody>
      </p:sp>
    </p:spTree>
    <p:extLst>
      <p:ext uri="{BB962C8B-B14F-4D97-AF65-F5344CB8AC3E}">
        <p14:creationId xmlns:p14="http://schemas.microsoft.com/office/powerpoint/2010/main" val="327800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10CDB-008F-E8A4-DF9B-DE943AA50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things getting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5830A-0C99-3D98-F45E-A5EDF8570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38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4">
            <a:extLst>
              <a:ext uri="{FF2B5EF4-FFF2-40B4-BE49-F238E27FC236}">
                <a16:creationId xmlns:a16="http://schemas.microsoft.com/office/drawing/2014/main" id="{05D94D72-ABA8-6D40-9BD7-0E2EEEB09EB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1833" y="643467"/>
            <a:ext cx="7648335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57A7BA4C-625F-4E43-8128-C9B13DED2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33078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83BE57-0D84-CE42-85BB-AA9E6B0BD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8686" y="297218"/>
            <a:ext cx="5894627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Panel B: Men. With demographic controls and state fixed-effects.</a:t>
            </a:r>
            <a:endParaRPr lang="en-US" altLang="en-US" sz="600" dirty="0"/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461104-7E41-0073-37A3-6DD91B619570}"/>
              </a:ext>
            </a:extLst>
          </p:cNvPr>
          <p:cNvSpPr txBox="1"/>
          <p:nvPr/>
        </p:nvSpPr>
        <p:spPr>
          <a:xfrm>
            <a:off x="525517" y="5749159"/>
            <a:ext cx="336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Badgett, Carpenter, Sansone 2020</a:t>
            </a:r>
          </a:p>
        </p:txBody>
      </p:sp>
      <p:sp>
        <p:nvSpPr>
          <p:cNvPr id="3" name="Down Arrow 2">
            <a:extLst>
              <a:ext uri="{FF2B5EF4-FFF2-40B4-BE49-F238E27FC236}">
                <a16:creationId xmlns:a16="http://schemas.microsoft.com/office/drawing/2014/main" id="{331DC692-1F33-7E2D-4445-AB8BAB5F269E}"/>
              </a:ext>
            </a:extLst>
          </p:cNvPr>
          <p:cNvSpPr/>
          <p:nvPr/>
        </p:nvSpPr>
        <p:spPr>
          <a:xfrm>
            <a:off x="9920168" y="989715"/>
            <a:ext cx="464053" cy="7550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3BD132-3351-77A7-80A2-CF411F2E6BC9}"/>
              </a:ext>
            </a:extLst>
          </p:cNvPr>
          <p:cNvSpPr txBox="1"/>
          <p:nvPr/>
        </p:nvSpPr>
        <p:spPr>
          <a:xfrm>
            <a:off x="10625959" y="1229710"/>
            <a:ext cx="1372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Persistent</a:t>
            </a:r>
          </a:p>
          <a:p>
            <a:r>
              <a:rPr lang="en-US" dirty="0"/>
              <a:t>negative gap</a:t>
            </a:r>
          </a:p>
        </p:txBody>
      </p:sp>
    </p:spTree>
    <p:extLst>
      <p:ext uri="{BB962C8B-B14F-4D97-AF65-F5344CB8AC3E}">
        <p14:creationId xmlns:p14="http://schemas.microsoft.com/office/powerpoint/2010/main" val="298774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3">
            <a:extLst>
              <a:ext uri="{FF2B5EF4-FFF2-40B4-BE49-F238E27FC236}">
                <a16:creationId xmlns:a16="http://schemas.microsoft.com/office/drawing/2014/main" id="{F48DC70C-67B7-9148-AD07-A6562F07FBD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1833" y="643467"/>
            <a:ext cx="7648335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E42DB83B-1EA5-6245-82E2-42BC71931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33078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69759EA-F0BB-964D-B42E-6F947BD94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5913" y="281829"/>
            <a:ext cx="6900735" cy="72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Panel A: Women. With demographic controls and state fixed-effects.</a:t>
            </a:r>
            <a:endParaRPr lang="en-US" altLang="en-US" sz="700" dirty="0"/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FCB4F6-6FB3-3A39-E26F-BAC57B236702}"/>
              </a:ext>
            </a:extLst>
          </p:cNvPr>
          <p:cNvSpPr txBox="1"/>
          <p:nvPr/>
        </p:nvSpPr>
        <p:spPr>
          <a:xfrm>
            <a:off x="525517" y="5749159"/>
            <a:ext cx="336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Badgett, Carpenter, Sansone 2020</a:t>
            </a:r>
          </a:p>
        </p:txBody>
      </p:sp>
      <p:sp>
        <p:nvSpPr>
          <p:cNvPr id="3" name="Up Arrow 2">
            <a:extLst>
              <a:ext uri="{FF2B5EF4-FFF2-40B4-BE49-F238E27FC236}">
                <a16:creationId xmlns:a16="http://schemas.microsoft.com/office/drawing/2014/main" id="{0B00E37C-25F2-6F89-7350-2FBB6F2E165E}"/>
              </a:ext>
            </a:extLst>
          </p:cNvPr>
          <p:cNvSpPr/>
          <p:nvPr/>
        </p:nvSpPr>
        <p:spPr>
          <a:xfrm>
            <a:off x="10005848" y="3307834"/>
            <a:ext cx="504497" cy="104344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ACD6A5-14D3-A8A6-9AEE-B0970626B5B4}"/>
              </a:ext>
            </a:extLst>
          </p:cNvPr>
          <p:cNvSpPr txBox="1"/>
          <p:nvPr/>
        </p:nvSpPr>
        <p:spPr>
          <a:xfrm>
            <a:off x="10710041" y="3815255"/>
            <a:ext cx="1446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Positive diff</a:t>
            </a:r>
          </a:p>
          <a:p>
            <a:r>
              <a:rPr lang="en-US" dirty="0"/>
              <a:t>disappearing</a:t>
            </a:r>
          </a:p>
        </p:txBody>
      </p:sp>
    </p:spTree>
    <p:extLst>
      <p:ext uri="{BB962C8B-B14F-4D97-AF65-F5344CB8AC3E}">
        <p14:creationId xmlns:p14="http://schemas.microsoft.com/office/powerpoint/2010/main" val="2683962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 defTabSz="585215">
              <a:defRPr sz="2751" spc="-64"/>
            </a:lvl1pPr>
          </a:lstStyle>
          <a:p>
            <a:r>
              <a:rPr sz="4400" dirty="0"/>
              <a:t>Poverty rates by SOGI</a:t>
            </a:r>
            <a:r>
              <a:rPr lang="en-US" sz="4400" dirty="0"/>
              <a:t> </a:t>
            </a:r>
            <a:r>
              <a:rPr lang="en-US" sz="2000" dirty="0"/>
              <a:t>(BRFSS; Badgett et al 2019)</a:t>
            </a:r>
            <a:endParaRPr sz="2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A1762-7447-471A-C98E-23FE90E94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1" name="image4.png"/>
          <p:cNvPicPr>
            <a:picLocks noChangeAspect="1"/>
          </p:cNvPicPr>
          <p:nvPr/>
        </p:nvPicPr>
        <p:blipFill>
          <a:blip r:embed="rId3"/>
          <a:srcRect l="11112" t="18447" r="41246" b="26237"/>
          <a:stretch>
            <a:fillRect/>
          </a:stretch>
        </p:blipFill>
        <p:spPr>
          <a:xfrm>
            <a:off x="2239489" y="2212902"/>
            <a:ext cx="7713025" cy="322228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9006078" y="3024378"/>
            <a:ext cx="603504" cy="66941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50" dirty="0"/>
              <a:t>Trans men</a:t>
            </a:r>
          </a:p>
          <a:p>
            <a:pPr algn="ctr"/>
            <a:endParaRPr lang="en-US" sz="750" dirty="0"/>
          </a:p>
          <a:p>
            <a:pPr algn="ctr"/>
            <a:r>
              <a:rPr lang="en-US" sz="750" dirty="0"/>
              <a:t>33.7%</a:t>
            </a:r>
          </a:p>
          <a:p>
            <a:pPr algn="ctr"/>
            <a:endParaRPr lang="en-US" sz="750" dirty="0"/>
          </a:p>
          <a:p>
            <a:pPr algn="ctr"/>
            <a:endParaRPr lang="en-US" sz="750" dirty="0"/>
          </a:p>
        </p:txBody>
      </p:sp>
      <p:sp>
        <p:nvSpPr>
          <p:cNvPr id="5" name="TextBox 4"/>
          <p:cNvSpPr txBox="1"/>
          <p:nvPr/>
        </p:nvSpPr>
        <p:spPr>
          <a:xfrm>
            <a:off x="9006078" y="3562845"/>
            <a:ext cx="603504" cy="7848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50" dirty="0"/>
              <a:t>Trans women</a:t>
            </a:r>
          </a:p>
          <a:p>
            <a:pPr algn="ctr"/>
            <a:endParaRPr lang="en-US" sz="750" dirty="0"/>
          </a:p>
          <a:p>
            <a:pPr algn="ctr"/>
            <a:r>
              <a:rPr lang="en-US" sz="750" dirty="0"/>
              <a:t>29.6%</a:t>
            </a:r>
          </a:p>
          <a:p>
            <a:pPr algn="ctr"/>
            <a:endParaRPr lang="en-US" sz="750" dirty="0"/>
          </a:p>
          <a:p>
            <a:pPr algn="ctr"/>
            <a:endParaRPr lang="en-US" sz="750" dirty="0"/>
          </a:p>
        </p:txBody>
      </p:sp>
      <p:sp>
        <p:nvSpPr>
          <p:cNvPr id="6" name="TextBox 5"/>
          <p:cNvSpPr txBox="1"/>
          <p:nvPr/>
        </p:nvSpPr>
        <p:spPr>
          <a:xfrm>
            <a:off x="9006078" y="4158265"/>
            <a:ext cx="603504" cy="553998"/>
          </a:xfrm>
          <a:prstGeom prst="rect">
            <a:avLst/>
          </a:prstGeom>
          <a:solidFill>
            <a:srgbClr val="FFE28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50" dirty="0"/>
              <a:t>GNC</a:t>
            </a:r>
          </a:p>
          <a:p>
            <a:pPr algn="ctr"/>
            <a:r>
              <a:rPr lang="en-US" sz="750" dirty="0"/>
              <a:t>23.8%</a:t>
            </a:r>
          </a:p>
          <a:p>
            <a:pPr algn="ctr"/>
            <a:endParaRPr lang="en-US" sz="750" dirty="0"/>
          </a:p>
          <a:p>
            <a:pPr algn="ctr"/>
            <a:endParaRPr lang="en-US" sz="750" dirty="0"/>
          </a:p>
        </p:txBody>
      </p:sp>
    </p:spTree>
    <p:extLst>
      <p:ext uri="{BB962C8B-B14F-4D97-AF65-F5344CB8AC3E}">
        <p14:creationId xmlns:p14="http://schemas.microsoft.com/office/powerpoint/2010/main" val="1784013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56880-5BD4-4945-A9B9-6C18BDE5D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5408DC-C740-D341-AA30-DE856D3B89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198" y="779861"/>
            <a:ext cx="5915025" cy="4710113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B57C27-0CBD-72FE-9283-6A2CA5DF07E5}"/>
              </a:ext>
            </a:extLst>
          </p:cNvPr>
          <p:cNvSpPr txBox="1"/>
          <p:nvPr/>
        </p:nvSpPr>
        <p:spPr>
          <a:xfrm>
            <a:off x="693683" y="2617076"/>
            <a:ext cx="1598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All else equal…</a:t>
            </a:r>
          </a:p>
        </p:txBody>
      </p:sp>
    </p:spTree>
    <p:extLst>
      <p:ext uri="{BB962C8B-B14F-4D97-AF65-F5344CB8AC3E}">
        <p14:creationId xmlns:p14="http://schemas.microsoft.com/office/powerpoint/2010/main" val="1293693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C7692-FD1B-E0F5-B702-48154CC0D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word on COVID: </a:t>
            </a:r>
            <a:r>
              <a:rPr lang="en-US" b="1" dirty="0"/>
              <a:t>worse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F0C96-C98C-0CE6-6385-F55E9F749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Higher level of financial problems (paying rent, affording basics)</a:t>
            </a:r>
          </a:p>
          <a:p>
            <a:r>
              <a:rPr lang="en-US" dirty="0"/>
              <a:t>Higher levels of food insecurity: 13% LGBT vs 7% </a:t>
            </a:r>
            <a:r>
              <a:rPr lang="en-US" dirty="0" err="1"/>
              <a:t>nonLGBT</a:t>
            </a:r>
            <a:endParaRPr lang="en-US" dirty="0"/>
          </a:p>
          <a:p>
            <a:r>
              <a:rPr lang="en-US" dirty="0"/>
              <a:t>More layoffs, loss of hours, lost income </a:t>
            </a:r>
          </a:p>
          <a:p>
            <a:r>
              <a:rPr lang="en-US" dirty="0"/>
              <a:t>Delayed medical care</a:t>
            </a:r>
          </a:p>
          <a:p>
            <a:r>
              <a:rPr lang="en-US" dirty="0"/>
              <a:t>Safety issues at work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A93B71-E337-4E7E-EF2F-B45FF6373139}"/>
              </a:ext>
            </a:extLst>
          </p:cNvPr>
          <p:cNvSpPr txBox="1"/>
          <p:nvPr/>
        </p:nvSpPr>
        <p:spPr>
          <a:xfrm>
            <a:off x="537882" y="5446059"/>
            <a:ext cx="11057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www.census.gov</a:t>
            </a:r>
            <a:r>
              <a:rPr lang="en-US" dirty="0"/>
              <a:t>/library/stories/2021/08/</a:t>
            </a:r>
            <a:r>
              <a:rPr lang="en-US" dirty="0" err="1"/>
              <a:t>lgbt</a:t>
            </a:r>
            <a:r>
              <a:rPr lang="en-US" dirty="0"/>
              <a:t>-community-harder-hit-by-economic-impact-of-</a:t>
            </a:r>
            <a:r>
              <a:rPr lang="en-US" dirty="0" err="1"/>
              <a:t>pandemic.html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77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74888-1283-B658-B567-94C3401F5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intersectionality in wages &amp; poverty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6FB06-C437-D94B-EE4D-F99500BA6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Gender:  assigned female at birth have worse measures</a:t>
            </a:r>
          </a:p>
          <a:p>
            <a:r>
              <a:rPr lang="en-US" sz="3200" dirty="0"/>
              <a:t>Race &amp; ethnicity: </a:t>
            </a:r>
          </a:p>
          <a:p>
            <a:pPr lvl="1"/>
            <a:r>
              <a:rPr lang="en-US" sz="2800" dirty="0"/>
              <a:t>white LGBT people better off than LGBT people of color</a:t>
            </a:r>
          </a:p>
          <a:p>
            <a:pPr lvl="1"/>
            <a:r>
              <a:rPr lang="en-US" sz="2800" dirty="0"/>
              <a:t>Cis-het people of color better off than LGBT people of color</a:t>
            </a:r>
          </a:p>
        </p:txBody>
      </p:sp>
    </p:spTree>
    <p:extLst>
      <p:ext uri="{BB962C8B-B14F-4D97-AF65-F5344CB8AC3E}">
        <p14:creationId xmlns:p14="http://schemas.microsoft.com/office/powerpoint/2010/main" val="3625573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9FA43-8589-08B0-C901-2EEAA4931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discrimination explain wage gaps and higher poverty rates? </a:t>
            </a:r>
            <a:r>
              <a:rPr lang="en-US" b="1" dirty="0"/>
              <a:t>Likely contributor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58146-481F-F29A-FCB1-191472AF5B9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0AB82-F829-FCFC-73CF-D22ECE8B17A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187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7C0C31D-7F11-9949-817C-F5C61C5CF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Self-reported discrimination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00C6D-2979-FA4F-8ECE-37B4A12AF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30% of LGBT employees report being fired or not hired </a:t>
            </a:r>
            <a:r>
              <a:rPr lang="en-US" dirty="0" err="1"/>
              <a:t>bc</a:t>
            </a:r>
            <a:r>
              <a:rPr lang="en-US" dirty="0"/>
              <a:t> of SOGI (in lifetime)</a:t>
            </a:r>
          </a:p>
          <a:p>
            <a:pPr lvl="1"/>
            <a:r>
              <a:rPr lang="en-US" dirty="0"/>
              <a:t>49% of transgender employees</a:t>
            </a:r>
          </a:p>
          <a:p>
            <a:pPr lvl="1"/>
            <a:r>
              <a:rPr lang="en-US" dirty="0"/>
              <a:t>28% of cisgender LGB employees</a:t>
            </a:r>
          </a:p>
          <a:p>
            <a:pPr lvl="1"/>
            <a:r>
              <a:rPr lang="en-US" dirty="0"/>
              <a:t>29% of LGBT persons of color, 18% of white LGBTs</a:t>
            </a:r>
          </a:p>
          <a:p>
            <a:r>
              <a:rPr lang="en-US" dirty="0"/>
              <a:t>40% experienced </a:t>
            </a:r>
            <a:r>
              <a:rPr lang="en-US" dirty="0" err="1"/>
              <a:t>discrim</a:t>
            </a:r>
            <a:r>
              <a:rPr lang="en-US" dirty="0"/>
              <a:t> or harassment</a:t>
            </a:r>
          </a:p>
          <a:p>
            <a:endParaRPr lang="en-US" dirty="0"/>
          </a:p>
          <a:p>
            <a:r>
              <a:rPr lang="en-US" dirty="0"/>
              <a:t>57% of </a:t>
            </a:r>
            <a:r>
              <a:rPr lang="en-US" dirty="0" err="1"/>
              <a:t>discrim</a:t>
            </a:r>
            <a:r>
              <a:rPr lang="en-US" dirty="0"/>
              <a:t>/harassment motivated by religious beliefs</a:t>
            </a:r>
          </a:p>
          <a:p>
            <a:r>
              <a:rPr lang="en-US" dirty="0"/>
              <a:t>50% not out to supervisor, 26% not out to any coworkers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F11FD7-F8D9-CC43-84B6-FD80A517A923}"/>
              </a:ext>
            </a:extLst>
          </p:cNvPr>
          <p:cNvSpPr txBox="1"/>
          <p:nvPr/>
        </p:nvSpPr>
        <p:spPr>
          <a:xfrm>
            <a:off x="1775793" y="6126163"/>
            <a:ext cx="84594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https://</a:t>
            </a:r>
            <a:r>
              <a:rPr lang="en-US" sz="1600" dirty="0" err="1"/>
              <a:t>williamsinstitute.law.ucla.edu</a:t>
            </a:r>
            <a:r>
              <a:rPr lang="en-US" sz="1600" dirty="0"/>
              <a:t>/wp-content/uploads/Workplace-Discrimination-Sep-2021.pdf</a:t>
            </a:r>
          </a:p>
        </p:txBody>
      </p:sp>
    </p:spTree>
    <p:extLst>
      <p:ext uri="{BB962C8B-B14F-4D97-AF65-F5344CB8AC3E}">
        <p14:creationId xmlns:p14="http://schemas.microsoft.com/office/powerpoint/2010/main" val="865778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ED6B4-74C5-FBD7-97F5-FD87A0366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Experiments in hiring process show </a:t>
            </a:r>
            <a:r>
              <a:rPr lang="en-US" dirty="0" err="1"/>
              <a:t>discrim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FC9FF-2796-E574-F33F-844DE191E3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18 + studies in OECD countries </a:t>
            </a:r>
          </a:p>
          <a:p>
            <a:r>
              <a:rPr lang="en-US" dirty="0" err="1"/>
              <a:t>Flage</a:t>
            </a:r>
            <a:r>
              <a:rPr lang="en-US" dirty="0"/>
              <a:t> (2020):  35% lower odds of getting called for an interview for LGB-coded applicants</a:t>
            </a:r>
          </a:p>
          <a:p>
            <a:r>
              <a:rPr lang="en-US" dirty="0"/>
              <a:t>Studies of transgender people in NYC, Sweden, Malaysia, Singapore, Thailand, and Vietnam show lower odds for transgender workers, too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CF18BA-29FB-8A6B-0657-1ECA231A0D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Include on resume:</a:t>
            </a:r>
          </a:p>
          <a:p>
            <a:pPr lvl="1"/>
            <a:r>
              <a:rPr lang="en-US" dirty="0"/>
              <a:t>Gender identity: changes in names, pronouns</a:t>
            </a:r>
          </a:p>
          <a:p>
            <a:pPr lvl="1"/>
            <a:r>
              <a:rPr lang="en-US" dirty="0"/>
              <a:t>Sexual orientation: relevant job experience in LGB organization at University; same-sex partner; explicit identity on social media</a:t>
            </a:r>
          </a:p>
        </p:txBody>
      </p:sp>
    </p:spTree>
    <p:extLst>
      <p:ext uri="{BB962C8B-B14F-4D97-AF65-F5344CB8AC3E}">
        <p14:creationId xmlns:p14="http://schemas.microsoft.com/office/powerpoint/2010/main" val="503435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>
              <a:defRPr spc="-100"/>
            </a:pPr>
            <a:r>
              <a:rPr lang="en-US" sz="3200" dirty="0"/>
              <a:t>Role of discrimination in higher rates of poverty</a:t>
            </a:r>
            <a:endParaRPr sz="3200" dirty="0"/>
          </a:p>
        </p:txBody>
      </p:sp>
      <p:sp>
        <p:nvSpPr>
          <p:cNvPr id="215" name="Shape 215"/>
          <p:cNvSpPr>
            <a:spLocks noGrp="1"/>
          </p:cNvSpPr>
          <p:nvPr>
            <p:ph type="body" idx="1"/>
          </p:nvPr>
        </p:nvSpPr>
        <p:spPr>
          <a:xfrm>
            <a:off x="4786669" y="1045845"/>
            <a:ext cx="2510335" cy="468365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  <a:defRPr sz="2800"/>
            </a:pPr>
            <a:endParaRPr lang="en-US" dirty="0"/>
          </a:p>
          <a:p>
            <a:pPr marL="0" indent="0">
              <a:buNone/>
              <a:defRPr sz="2800"/>
            </a:pPr>
            <a:endParaRPr lang="en-US" dirty="0"/>
          </a:p>
          <a:p>
            <a:pPr marL="0" indent="0">
              <a:buNone/>
              <a:defRPr sz="2800"/>
            </a:pPr>
            <a:r>
              <a:rPr lang="en-US" dirty="0"/>
              <a:t>93 LGBTQ people living in poverty </a:t>
            </a:r>
            <a:endParaRPr dirty="0"/>
          </a:p>
          <a:p>
            <a:pPr marL="0" indent="0">
              <a:buNone/>
              <a:defRPr sz="2800"/>
            </a:pPr>
            <a:endParaRPr dirty="0"/>
          </a:p>
          <a:p>
            <a:pPr marL="288035" lvl="1" indent="-137159">
              <a:spcBef>
                <a:spcPts val="300"/>
              </a:spcBef>
              <a:buFont typeface="Wingdings"/>
              <a:buChar char="▪"/>
            </a:pPr>
            <a:r>
              <a:rPr dirty="0"/>
              <a:t> </a:t>
            </a:r>
            <a:r>
              <a:rPr lang="en-US" dirty="0"/>
              <a:t>Los Angeles Co n=60</a:t>
            </a:r>
          </a:p>
          <a:p>
            <a:pPr marL="288035" lvl="1" indent="-137159">
              <a:spcBef>
                <a:spcPts val="300"/>
              </a:spcBef>
              <a:buFont typeface="Wingdings"/>
              <a:buChar char="▪"/>
            </a:pPr>
            <a:r>
              <a:rPr lang="en-US" dirty="0"/>
              <a:t> Kern Co n=33</a:t>
            </a:r>
          </a:p>
          <a:p>
            <a:pPr marL="288035" lvl="1" indent="-137159">
              <a:spcBef>
                <a:spcPts val="300"/>
              </a:spcBef>
              <a:buFont typeface="Wingdings"/>
              <a:buChar char="▪"/>
            </a:pPr>
            <a:endParaRPr lang="en-US" dirty="0"/>
          </a:p>
          <a:p>
            <a:pPr marL="150876" lvl="1" indent="0">
              <a:spcBef>
                <a:spcPts val="300"/>
              </a:spcBef>
              <a:buNone/>
            </a:pPr>
            <a:r>
              <a:rPr lang="en-US" dirty="0"/>
              <a:t>Wilson et al, 2020</a:t>
            </a:r>
          </a:p>
        </p:txBody>
      </p:sp>
      <p:pic>
        <p:nvPicPr>
          <p:cNvPr id="5" name="Picture 4" descr="A picture containing object, clock&#10;&#10;Description automatically generated">
            <a:extLst>
              <a:ext uri="{FF2B5EF4-FFF2-40B4-BE49-F238E27FC236}">
                <a16:creationId xmlns:a16="http://schemas.microsoft.com/office/drawing/2014/main" id="{C74C2FEE-AB40-4110-B90A-4F75EE9E34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92"/>
          <a:stretch/>
        </p:blipFill>
        <p:spPr>
          <a:xfrm>
            <a:off x="1743873" y="4159904"/>
            <a:ext cx="2734904" cy="1189337"/>
          </a:xfrm>
          <a:prstGeom prst="rect">
            <a:avLst/>
          </a:prstGeom>
          <a:effectLst>
            <a:glow rad="63500">
              <a:srgbClr val="2774AE">
                <a:alpha val="40000"/>
              </a:srgbClr>
            </a:glow>
          </a:effectLst>
        </p:spPr>
      </p:pic>
      <p:pic>
        <p:nvPicPr>
          <p:cNvPr id="6" name="Picture 2" descr="Image result for state of california counties los angeles kern">
            <a:extLst>
              <a:ext uri="{FF2B5EF4-FFF2-40B4-BE49-F238E27FC236}">
                <a16:creationId xmlns:a16="http://schemas.microsoft.com/office/drawing/2014/main" id="{D6A4DCCB-1D66-4395-B86F-CA8B8F47C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848" y="945299"/>
            <a:ext cx="3259314" cy="3023640"/>
          </a:xfrm>
          <a:prstGeom prst="rect">
            <a:avLst/>
          </a:prstGeom>
          <a:solidFill>
            <a:schemeClr val="bg1">
              <a:alpha val="66000"/>
            </a:schemeClr>
          </a:solidFill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50BC433-80DB-4153-AFE8-2F187998913E}"/>
              </a:ext>
            </a:extLst>
          </p:cNvPr>
          <p:cNvGrpSpPr/>
          <p:nvPr/>
        </p:nvGrpSpPr>
        <p:grpSpPr>
          <a:xfrm>
            <a:off x="8896472" y="2900548"/>
            <a:ext cx="679031" cy="675749"/>
            <a:chOff x="6806381" y="2337424"/>
            <a:chExt cx="834121" cy="680706"/>
          </a:xfrm>
        </p:grpSpPr>
        <p:sp>
          <p:nvSpPr>
            <p:cNvPr id="8" name="Freeform: Shape 11">
              <a:extLst>
                <a:ext uri="{FF2B5EF4-FFF2-40B4-BE49-F238E27FC236}">
                  <a16:creationId xmlns:a16="http://schemas.microsoft.com/office/drawing/2014/main" id="{9F4D1DD9-A525-4F25-A149-D12378C99031}"/>
                </a:ext>
              </a:extLst>
            </p:cNvPr>
            <p:cNvSpPr/>
            <p:nvPr/>
          </p:nvSpPr>
          <p:spPr>
            <a:xfrm>
              <a:off x="7195232" y="2669458"/>
              <a:ext cx="444758" cy="348672"/>
            </a:xfrm>
            <a:custGeom>
              <a:avLst/>
              <a:gdLst>
                <a:gd name="connsiteX0" fmla="*/ 46226 w 444758"/>
                <a:gd name="connsiteY0" fmla="*/ 0 h 348672"/>
                <a:gd name="connsiteX1" fmla="*/ 46226 w 444758"/>
                <a:gd name="connsiteY1" fmla="*/ 0 h 348672"/>
                <a:gd name="connsiteX2" fmla="*/ 341194 w 444758"/>
                <a:gd name="connsiteY2" fmla="*/ 7374 h 348672"/>
                <a:gd name="connsiteX3" fmla="*/ 444433 w 444758"/>
                <a:gd name="connsiteY3" fmla="*/ 22123 h 348672"/>
                <a:gd name="connsiteX4" fmla="*/ 422310 w 444758"/>
                <a:gd name="connsiteY4" fmla="*/ 213852 h 348672"/>
                <a:gd name="connsiteX5" fmla="*/ 392813 w 444758"/>
                <a:gd name="connsiteY5" fmla="*/ 250723 h 348672"/>
                <a:gd name="connsiteX6" fmla="*/ 355942 w 444758"/>
                <a:gd name="connsiteY6" fmla="*/ 280219 h 348672"/>
                <a:gd name="connsiteX7" fmla="*/ 333820 w 444758"/>
                <a:gd name="connsiteY7" fmla="*/ 294968 h 348672"/>
                <a:gd name="connsiteX8" fmla="*/ 304323 w 444758"/>
                <a:gd name="connsiteY8" fmla="*/ 324465 h 348672"/>
                <a:gd name="connsiteX9" fmla="*/ 171587 w 444758"/>
                <a:gd name="connsiteY9" fmla="*/ 346587 h 348672"/>
                <a:gd name="connsiteX10" fmla="*/ 186336 w 444758"/>
                <a:gd name="connsiteY10" fmla="*/ 331839 h 348672"/>
                <a:gd name="connsiteX11" fmla="*/ 171587 w 444758"/>
                <a:gd name="connsiteY11" fmla="*/ 317090 h 348672"/>
                <a:gd name="connsiteX12" fmla="*/ 164213 w 444758"/>
                <a:gd name="connsiteY12" fmla="*/ 294968 h 348672"/>
                <a:gd name="connsiteX13" fmla="*/ 134716 w 444758"/>
                <a:gd name="connsiteY13" fmla="*/ 265471 h 348672"/>
                <a:gd name="connsiteX14" fmla="*/ 119968 w 444758"/>
                <a:gd name="connsiteY14" fmla="*/ 243348 h 348672"/>
                <a:gd name="connsiteX15" fmla="*/ 97845 w 444758"/>
                <a:gd name="connsiteY15" fmla="*/ 235974 h 348672"/>
                <a:gd name="connsiteX16" fmla="*/ 1981 w 444758"/>
                <a:gd name="connsiteY16" fmla="*/ 243348 h 348672"/>
                <a:gd name="connsiteX17" fmla="*/ 24103 w 444758"/>
                <a:gd name="connsiteY17" fmla="*/ 228600 h 348672"/>
                <a:gd name="connsiteX18" fmla="*/ 46226 w 444758"/>
                <a:gd name="connsiteY18" fmla="*/ 221226 h 348672"/>
                <a:gd name="connsiteX19" fmla="*/ 60974 w 444758"/>
                <a:gd name="connsiteY19" fmla="*/ 206477 h 348672"/>
                <a:gd name="connsiteX20" fmla="*/ 83097 w 444758"/>
                <a:gd name="connsiteY20" fmla="*/ 199103 h 348672"/>
                <a:gd name="connsiteX21" fmla="*/ 105220 w 444758"/>
                <a:gd name="connsiteY21" fmla="*/ 184355 h 348672"/>
                <a:gd name="connsiteX22" fmla="*/ 119968 w 444758"/>
                <a:gd name="connsiteY22" fmla="*/ 162232 h 348672"/>
                <a:gd name="connsiteX23" fmla="*/ 105220 w 444758"/>
                <a:gd name="connsiteY23" fmla="*/ 117987 h 348672"/>
                <a:gd name="connsiteX24" fmla="*/ 83097 w 444758"/>
                <a:gd name="connsiteY24" fmla="*/ 73742 h 348672"/>
                <a:gd name="connsiteX25" fmla="*/ 60974 w 444758"/>
                <a:gd name="connsiteY25" fmla="*/ 66368 h 348672"/>
                <a:gd name="connsiteX26" fmla="*/ 46226 w 444758"/>
                <a:gd name="connsiteY26" fmla="*/ 0 h 348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4758" h="348672">
                  <a:moveTo>
                    <a:pt x="46226" y="0"/>
                  </a:moveTo>
                  <a:lnTo>
                    <a:pt x="46226" y="0"/>
                  </a:lnTo>
                  <a:lnTo>
                    <a:pt x="341194" y="7374"/>
                  </a:lnTo>
                  <a:cubicBezTo>
                    <a:pt x="365811" y="8400"/>
                    <a:pt x="417770" y="17679"/>
                    <a:pt x="444433" y="22123"/>
                  </a:cubicBezTo>
                  <a:cubicBezTo>
                    <a:pt x="444065" y="29483"/>
                    <a:pt x="450165" y="172069"/>
                    <a:pt x="422310" y="213852"/>
                  </a:cubicBezTo>
                  <a:cubicBezTo>
                    <a:pt x="376919" y="281938"/>
                    <a:pt x="434843" y="198186"/>
                    <a:pt x="392813" y="250723"/>
                  </a:cubicBezTo>
                  <a:cubicBezTo>
                    <a:pt x="368555" y="281045"/>
                    <a:pt x="391032" y="268523"/>
                    <a:pt x="355942" y="280219"/>
                  </a:cubicBezTo>
                  <a:cubicBezTo>
                    <a:pt x="348568" y="285135"/>
                    <a:pt x="340549" y="289200"/>
                    <a:pt x="333820" y="294968"/>
                  </a:cubicBezTo>
                  <a:cubicBezTo>
                    <a:pt x="323263" y="304017"/>
                    <a:pt x="314155" y="314633"/>
                    <a:pt x="304323" y="324465"/>
                  </a:cubicBezTo>
                  <a:cubicBezTo>
                    <a:pt x="261711" y="367076"/>
                    <a:pt x="296501" y="338780"/>
                    <a:pt x="171587" y="346587"/>
                  </a:cubicBezTo>
                  <a:cubicBezTo>
                    <a:pt x="176503" y="341671"/>
                    <a:pt x="186336" y="338792"/>
                    <a:pt x="186336" y="331839"/>
                  </a:cubicBezTo>
                  <a:cubicBezTo>
                    <a:pt x="186336" y="324886"/>
                    <a:pt x="175164" y="323052"/>
                    <a:pt x="171587" y="317090"/>
                  </a:cubicBezTo>
                  <a:cubicBezTo>
                    <a:pt x="167588" y="310425"/>
                    <a:pt x="168731" y="301293"/>
                    <a:pt x="164213" y="294968"/>
                  </a:cubicBezTo>
                  <a:cubicBezTo>
                    <a:pt x="156131" y="283653"/>
                    <a:pt x="142429" y="277041"/>
                    <a:pt x="134716" y="265471"/>
                  </a:cubicBezTo>
                  <a:cubicBezTo>
                    <a:pt x="129800" y="258097"/>
                    <a:pt x="126889" y="248885"/>
                    <a:pt x="119968" y="243348"/>
                  </a:cubicBezTo>
                  <a:cubicBezTo>
                    <a:pt x="113898" y="238492"/>
                    <a:pt x="105219" y="238432"/>
                    <a:pt x="97845" y="235974"/>
                  </a:cubicBezTo>
                  <a:cubicBezTo>
                    <a:pt x="65890" y="238432"/>
                    <a:pt x="33871" y="246537"/>
                    <a:pt x="1981" y="243348"/>
                  </a:cubicBezTo>
                  <a:cubicBezTo>
                    <a:pt x="-6837" y="242466"/>
                    <a:pt x="16176" y="232563"/>
                    <a:pt x="24103" y="228600"/>
                  </a:cubicBezTo>
                  <a:cubicBezTo>
                    <a:pt x="31056" y="225124"/>
                    <a:pt x="38852" y="223684"/>
                    <a:pt x="46226" y="221226"/>
                  </a:cubicBezTo>
                  <a:cubicBezTo>
                    <a:pt x="51142" y="216310"/>
                    <a:pt x="55012" y="210054"/>
                    <a:pt x="60974" y="206477"/>
                  </a:cubicBezTo>
                  <a:cubicBezTo>
                    <a:pt x="67639" y="202478"/>
                    <a:pt x="76144" y="202579"/>
                    <a:pt x="83097" y="199103"/>
                  </a:cubicBezTo>
                  <a:cubicBezTo>
                    <a:pt x="91024" y="195140"/>
                    <a:pt x="97846" y="189271"/>
                    <a:pt x="105220" y="184355"/>
                  </a:cubicBezTo>
                  <a:cubicBezTo>
                    <a:pt x="110136" y="176981"/>
                    <a:pt x="119968" y="171095"/>
                    <a:pt x="119968" y="162232"/>
                  </a:cubicBezTo>
                  <a:cubicBezTo>
                    <a:pt x="119968" y="146686"/>
                    <a:pt x="110136" y="132735"/>
                    <a:pt x="105220" y="117987"/>
                  </a:cubicBezTo>
                  <a:cubicBezTo>
                    <a:pt x="100363" y="103416"/>
                    <a:pt x="96090" y="84136"/>
                    <a:pt x="83097" y="73742"/>
                  </a:cubicBezTo>
                  <a:cubicBezTo>
                    <a:pt x="77027" y="68886"/>
                    <a:pt x="68348" y="68826"/>
                    <a:pt x="60974" y="66368"/>
                  </a:cubicBezTo>
                  <a:cubicBezTo>
                    <a:pt x="52501" y="40947"/>
                    <a:pt x="59096" y="49741"/>
                    <a:pt x="46226" y="0"/>
                  </a:cubicBezTo>
                  <a:close/>
                </a:path>
              </a:pathLst>
            </a:custGeom>
            <a:solidFill>
              <a:srgbClr val="F8980E">
                <a:alpha val="5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id="{84710987-23BE-409C-859A-D7DC430DCAB3}"/>
                </a:ext>
              </a:extLst>
            </p:cNvPr>
            <p:cNvSpPr/>
            <p:nvPr/>
          </p:nvSpPr>
          <p:spPr>
            <a:xfrm>
              <a:off x="6806381" y="2337424"/>
              <a:ext cx="834121" cy="343535"/>
            </a:xfrm>
            <a:custGeom>
              <a:avLst/>
              <a:gdLst>
                <a:gd name="connsiteX0" fmla="*/ 0 w 834121"/>
                <a:gd name="connsiteY0" fmla="*/ 22318 h 343535"/>
                <a:gd name="connsiteX1" fmla="*/ 0 w 834121"/>
                <a:gd name="connsiteY1" fmla="*/ 22318 h 343535"/>
                <a:gd name="connsiteX2" fmla="*/ 58993 w 834121"/>
                <a:gd name="connsiteY2" fmla="*/ 195 h 343535"/>
                <a:gd name="connsiteX3" fmla="*/ 125361 w 834121"/>
                <a:gd name="connsiteY3" fmla="*/ 29692 h 343535"/>
                <a:gd name="connsiteX4" fmla="*/ 213851 w 834121"/>
                <a:gd name="connsiteY4" fmla="*/ 44441 h 343535"/>
                <a:gd name="connsiteX5" fmla="*/ 331838 w 834121"/>
                <a:gd name="connsiteY5" fmla="*/ 37066 h 343535"/>
                <a:gd name="connsiteX6" fmla="*/ 353961 w 834121"/>
                <a:gd name="connsiteY6" fmla="*/ 29692 h 343535"/>
                <a:gd name="connsiteX7" fmla="*/ 420329 w 834121"/>
                <a:gd name="connsiteY7" fmla="*/ 37066 h 343535"/>
                <a:gd name="connsiteX8" fmla="*/ 818535 w 834121"/>
                <a:gd name="connsiteY8" fmla="*/ 44441 h 343535"/>
                <a:gd name="connsiteX9" fmla="*/ 811161 w 834121"/>
                <a:gd name="connsiteY9" fmla="*/ 140305 h 343535"/>
                <a:gd name="connsiteX10" fmla="*/ 825909 w 834121"/>
                <a:gd name="connsiteY10" fmla="*/ 184550 h 343535"/>
                <a:gd name="connsiteX11" fmla="*/ 825909 w 834121"/>
                <a:gd name="connsiteY11" fmla="*/ 339408 h 343535"/>
                <a:gd name="connsiteX12" fmla="*/ 752167 w 834121"/>
                <a:gd name="connsiteY12" fmla="*/ 324660 h 343535"/>
                <a:gd name="connsiteX13" fmla="*/ 457200 w 834121"/>
                <a:gd name="connsiteY13" fmla="*/ 332034 h 343535"/>
                <a:gd name="connsiteX14" fmla="*/ 435077 w 834121"/>
                <a:gd name="connsiteY14" fmla="*/ 339408 h 343535"/>
                <a:gd name="connsiteX15" fmla="*/ 287593 w 834121"/>
                <a:gd name="connsiteY15" fmla="*/ 324660 h 343535"/>
                <a:gd name="connsiteX16" fmla="*/ 228600 w 834121"/>
                <a:gd name="connsiteY16" fmla="*/ 309911 h 343535"/>
                <a:gd name="connsiteX17" fmla="*/ 199103 w 834121"/>
                <a:gd name="connsiteY17" fmla="*/ 302537 h 343535"/>
                <a:gd name="connsiteX18" fmla="*/ 199103 w 834121"/>
                <a:gd name="connsiteY18" fmla="*/ 236170 h 343535"/>
                <a:gd name="connsiteX19" fmla="*/ 162232 w 834121"/>
                <a:gd name="connsiteY19" fmla="*/ 206673 h 343535"/>
                <a:gd name="connsiteX20" fmla="*/ 110613 w 834121"/>
                <a:gd name="connsiteY20" fmla="*/ 162428 h 343535"/>
                <a:gd name="connsiteX21" fmla="*/ 95864 w 834121"/>
                <a:gd name="connsiteY21" fmla="*/ 140305 h 343535"/>
                <a:gd name="connsiteX22" fmla="*/ 73742 w 834121"/>
                <a:gd name="connsiteY22" fmla="*/ 125557 h 343535"/>
                <a:gd name="connsiteX23" fmla="*/ 44245 w 834121"/>
                <a:gd name="connsiteY23" fmla="*/ 96060 h 343535"/>
                <a:gd name="connsiteX24" fmla="*/ 14748 w 834121"/>
                <a:gd name="connsiteY24" fmla="*/ 59189 h 343535"/>
                <a:gd name="connsiteX25" fmla="*/ 0 w 834121"/>
                <a:gd name="connsiteY25" fmla="*/ 22318 h 34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34121" h="343535">
                  <a:moveTo>
                    <a:pt x="0" y="22318"/>
                  </a:moveTo>
                  <a:lnTo>
                    <a:pt x="0" y="22318"/>
                  </a:lnTo>
                  <a:cubicBezTo>
                    <a:pt x="19664" y="14944"/>
                    <a:pt x="38045" y="1691"/>
                    <a:pt x="58993" y="195"/>
                  </a:cubicBezTo>
                  <a:cubicBezTo>
                    <a:pt x="92284" y="-2183"/>
                    <a:pt x="101341" y="17682"/>
                    <a:pt x="125361" y="29692"/>
                  </a:cubicBezTo>
                  <a:cubicBezTo>
                    <a:pt x="150068" y="42045"/>
                    <a:pt x="192825" y="42104"/>
                    <a:pt x="213851" y="44441"/>
                  </a:cubicBezTo>
                  <a:cubicBezTo>
                    <a:pt x="253180" y="41983"/>
                    <a:pt x="292649" y="41191"/>
                    <a:pt x="331838" y="37066"/>
                  </a:cubicBezTo>
                  <a:cubicBezTo>
                    <a:pt x="339568" y="36252"/>
                    <a:pt x="346188" y="29692"/>
                    <a:pt x="353961" y="29692"/>
                  </a:cubicBezTo>
                  <a:cubicBezTo>
                    <a:pt x="376220" y="29692"/>
                    <a:pt x="398081" y="36360"/>
                    <a:pt x="420329" y="37066"/>
                  </a:cubicBezTo>
                  <a:cubicBezTo>
                    <a:pt x="553020" y="41279"/>
                    <a:pt x="685800" y="41983"/>
                    <a:pt x="818535" y="44441"/>
                  </a:cubicBezTo>
                  <a:cubicBezTo>
                    <a:pt x="801404" y="95835"/>
                    <a:pt x="798108" y="83739"/>
                    <a:pt x="811161" y="140305"/>
                  </a:cubicBezTo>
                  <a:cubicBezTo>
                    <a:pt x="814657" y="155453"/>
                    <a:pt x="825909" y="184550"/>
                    <a:pt x="825909" y="184550"/>
                  </a:cubicBezTo>
                  <a:cubicBezTo>
                    <a:pt x="826764" y="193953"/>
                    <a:pt x="843953" y="326285"/>
                    <a:pt x="825909" y="339408"/>
                  </a:cubicBezTo>
                  <a:cubicBezTo>
                    <a:pt x="805636" y="354152"/>
                    <a:pt x="752167" y="324660"/>
                    <a:pt x="752167" y="324660"/>
                  </a:cubicBezTo>
                  <a:cubicBezTo>
                    <a:pt x="653845" y="327118"/>
                    <a:pt x="555447" y="327464"/>
                    <a:pt x="457200" y="332034"/>
                  </a:cubicBezTo>
                  <a:cubicBezTo>
                    <a:pt x="449435" y="332395"/>
                    <a:pt x="442850" y="339408"/>
                    <a:pt x="435077" y="339408"/>
                  </a:cubicBezTo>
                  <a:cubicBezTo>
                    <a:pt x="416299" y="339408"/>
                    <a:pt x="311664" y="327335"/>
                    <a:pt x="287593" y="324660"/>
                  </a:cubicBezTo>
                  <a:lnTo>
                    <a:pt x="228600" y="309911"/>
                  </a:lnTo>
                  <a:lnTo>
                    <a:pt x="199103" y="302537"/>
                  </a:lnTo>
                  <a:cubicBezTo>
                    <a:pt x="206329" y="273631"/>
                    <a:pt x="212406" y="267211"/>
                    <a:pt x="199103" y="236170"/>
                  </a:cubicBezTo>
                  <a:cubicBezTo>
                    <a:pt x="194244" y="224833"/>
                    <a:pt x="169544" y="212941"/>
                    <a:pt x="162232" y="206673"/>
                  </a:cubicBezTo>
                  <a:cubicBezTo>
                    <a:pt x="99646" y="153028"/>
                    <a:pt x="161400" y="196286"/>
                    <a:pt x="110613" y="162428"/>
                  </a:cubicBezTo>
                  <a:cubicBezTo>
                    <a:pt x="105697" y="155054"/>
                    <a:pt x="102131" y="146572"/>
                    <a:pt x="95864" y="140305"/>
                  </a:cubicBezTo>
                  <a:cubicBezTo>
                    <a:pt x="89597" y="134038"/>
                    <a:pt x="79278" y="132477"/>
                    <a:pt x="73742" y="125557"/>
                  </a:cubicBezTo>
                  <a:cubicBezTo>
                    <a:pt x="45139" y="89803"/>
                    <a:pt x="92510" y="112148"/>
                    <a:pt x="44245" y="96060"/>
                  </a:cubicBezTo>
                  <a:cubicBezTo>
                    <a:pt x="34906" y="86721"/>
                    <a:pt x="18469" y="72212"/>
                    <a:pt x="14748" y="59189"/>
                  </a:cubicBezTo>
                  <a:cubicBezTo>
                    <a:pt x="12047" y="49735"/>
                    <a:pt x="2458" y="28463"/>
                    <a:pt x="0" y="22318"/>
                  </a:cubicBezTo>
                  <a:close/>
                </a:path>
              </a:pathLst>
            </a:custGeom>
            <a:solidFill>
              <a:srgbClr val="FFC934">
                <a:alpha val="6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68052126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DB072-A813-6244-8A00-C31D340D2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Pathways </a:t>
            </a:r>
            <a:r>
              <a:rPr lang="en-US" u="sng" dirty="0"/>
              <a:t>out</a:t>
            </a:r>
            <a:r>
              <a:rPr lang="en-US" dirty="0"/>
              <a:t> of poverty: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6C92F-965B-2F46-95DF-6785E1040B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Intergenerational poverty especially important for LGBT people of color, so pathway out is harder</a:t>
            </a:r>
          </a:p>
          <a:p>
            <a:endParaRPr lang="en-US" dirty="0"/>
          </a:p>
          <a:p>
            <a:r>
              <a:rPr lang="en-US" dirty="0"/>
              <a:t>Barriers to getting and keeping jobs: health, discrimination; linked to disclosure of SOGI status</a:t>
            </a:r>
          </a:p>
          <a:p>
            <a:r>
              <a:rPr lang="en-US" dirty="0"/>
              <a:t>Opportunities for low quality jobs: Low wage, less stable</a:t>
            </a:r>
          </a:p>
          <a:p>
            <a:r>
              <a:rPr lang="en-US" dirty="0"/>
              <a:t>Resources for getting jobs are limited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373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05000" y="3048000"/>
            <a:ext cx="228600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400" b="1" dirty="0"/>
          </a:p>
          <a:p>
            <a:r>
              <a:rPr lang="en-US" sz="2400" b="1" dirty="0"/>
              <a:t>LGBTI INCLUSION</a:t>
            </a:r>
          </a:p>
          <a:p>
            <a:endParaRPr lang="en-US" sz="2400" b="1" dirty="0"/>
          </a:p>
          <a:p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153401" y="3048001"/>
            <a:ext cx="2131864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400" b="1" dirty="0"/>
          </a:p>
          <a:p>
            <a:pPr algn="ctr"/>
            <a:r>
              <a:rPr lang="en-US" sz="2400" b="1" dirty="0"/>
              <a:t>ECONOMIC </a:t>
            </a:r>
          </a:p>
          <a:p>
            <a:pPr algn="ctr"/>
            <a:r>
              <a:rPr lang="en-US" sz="2400" b="1" dirty="0"/>
              <a:t>OUTPUT FOR COUNTRIES</a:t>
            </a:r>
          </a:p>
          <a:p>
            <a:pPr algn="ctr"/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334000" y="386492"/>
            <a:ext cx="2209800" cy="1323439"/>
          </a:xfrm>
          <a:prstGeom prst="rect">
            <a:avLst/>
          </a:prstGeom>
          <a:noFill/>
          <a:ln w="38100" cmpd="sng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000" i="1" dirty="0"/>
          </a:p>
          <a:p>
            <a:pPr algn="ctr"/>
            <a:r>
              <a:rPr lang="en-US" sz="2000" i="1" dirty="0"/>
              <a:t>Human capital &amp; economic potential</a:t>
            </a:r>
          </a:p>
          <a:p>
            <a:pPr algn="ctr"/>
            <a:endParaRPr lang="en-US" sz="2000" i="1" dirty="0"/>
          </a:p>
        </p:txBody>
      </p:sp>
      <p:cxnSp>
        <p:nvCxnSpPr>
          <p:cNvPr id="22" name="Straight Arrow Connector 21"/>
          <p:cNvCxnSpPr>
            <a:stCxn id="8" idx="3"/>
          </p:cNvCxnSpPr>
          <p:nvPr/>
        </p:nvCxnSpPr>
        <p:spPr>
          <a:xfrm>
            <a:off x="7543800" y="1048212"/>
            <a:ext cx="1675534" cy="1999789"/>
          </a:xfrm>
          <a:prstGeom prst="curvedConnector2">
            <a:avLst/>
          </a:prstGeom>
          <a:ln w="508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cxnSpLocks/>
            <a:stCxn id="5" idx="0"/>
            <a:endCxn id="8" idx="1"/>
          </p:cNvCxnSpPr>
          <p:nvPr/>
        </p:nvCxnSpPr>
        <p:spPr>
          <a:xfrm rot="5400000" flipH="1" flipV="1">
            <a:off x="3191106" y="905106"/>
            <a:ext cx="1999788" cy="2286000"/>
          </a:xfrm>
          <a:prstGeom prst="curvedConnector2">
            <a:avLst/>
          </a:prstGeom>
          <a:ln w="508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633A291-5979-7747-A565-3E232E10943D}"/>
              </a:ext>
            </a:extLst>
          </p:cNvPr>
          <p:cNvSpPr txBox="1"/>
          <p:nvPr/>
        </p:nvSpPr>
        <p:spPr>
          <a:xfrm>
            <a:off x="2148322" y="706582"/>
            <a:ext cx="1773499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Education</a:t>
            </a:r>
          </a:p>
          <a:p>
            <a:r>
              <a:rPr lang="en-US" sz="2400" dirty="0"/>
              <a:t>Employment</a:t>
            </a:r>
          </a:p>
          <a:p>
            <a:r>
              <a:rPr lang="en-US" sz="2400" dirty="0"/>
              <a:t>Health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CD4259-4AB8-E946-AFF1-EB5690EF77CD}"/>
              </a:ext>
            </a:extLst>
          </p:cNvPr>
          <p:cNvSpPr txBox="1"/>
          <p:nvPr/>
        </p:nvSpPr>
        <p:spPr>
          <a:xfrm>
            <a:off x="9975273" y="10806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ED927D-C090-3541-80D2-4BAAF0F5A3CF}"/>
              </a:ext>
            </a:extLst>
          </p:cNvPr>
          <p:cNvSpPr txBox="1"/>
          <p:nvPr/>
        </p:nvSpPr>
        <p:spPr>
          <a:xfrm>
            <a:off x="8625610" y="1248266"/>
            <a:ext cx="1534394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Businesses</a:t>
            </a:r>
          </a:p>
        </p:txBody>
      </p:sp>
    </p:spTree>
    <p:extLst>
      <p:ext uri="{BB962C8B-B14F-4D97-AF65-F5344CB8AC3E}">
        <p14:creationId xmlns:p14="http://schemas.microsoft.com/office/powerpoint/2010/main" val="38237889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Latest Business Case Research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More LGBT-positive policies lead to:</a:t>
            </a:r>
          </a:p>
          <a:p>
            <a:r>
              <a:rPr lang="en-US" sz="3600" dirty="0"/>
              <a:t>Higher stock prices </a:t>
            </a:r>
          </a:p>
          <a:p>
            <a:r>
              <a:rPr lang="en-US" sz="3600" dirty="0"/>
              <a:t>Higher profits </a:t>
            </a:r>
          </a:p>
          <a:p>
            <a:r>
              <a:rPr lang="en-US" sz="3600" dirty="0"/>
              <a:t>Higher productivity </a:t>
            </a:r>
          </a:p>
          <a:p>
            <a:r>
              <a:rPr lang="en-US" sz="3600" dirty="0"/>
              <a:t>Attracting more creative workforce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56182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7ADCC-A379-2C44-AA02-9D0FB8EEF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198956-A45A-0644-8C65-C7D3608C81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14362" y="645291"/>
            <a:ext cx="6363276" cy="5847584"/>
          </a:xfrm>
        </p:spPr>
      </p:pic>
    </p:spTree>
    <p:extLst>
      <p:ext uri="{BB962C8B-B14F-4D97-AF65-F5344CB8AC3E}">
        <p14:creationId xmlns:p14="http://schemas.microsoft.com/office/powerpoint/2010/main" val="771480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Econometric findings</a:t>
            </a:r>
            <a:br>
              <a:rPr lang="en-US" sz="5400" dirty="0"/>
            </a:br>
            <a:r>
              <a:rPr lang="en-US" sz="5400" i="1" dirty="0"/>
              <a:t>Emerging Economies</a:t>
            </a:r>
            <a:r>
              <a:rPr lang="en-US" sz="5400" dirty="0"/>
              <a:t>	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63744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Econometric findings</a:t>
            </a:r>
            <a:br>
              <a:rPr lang="en-US" sz="5400" dirty="0"/>
            </a:br>
            <a:r>
              <a:rPr lang="en-US" sz="5400" i="1" dirty="0"/>
              <a:t>133 countries</a:t>
            </a:r>
            <a:r>
              <a:rPr lang="en-US" sz="5400" dirty="0"/>
              <a:t>	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74828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B5399-3B48-F844-AA5D-371CF9A8F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dirty="0"/>
              <a:t>The power of making an Economic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C50E9-4005-AC4D-900B-B2C14E74BC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0719" y="2330505"/>
            <a:ext cx="4559425" cy="397958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/>
              <a:t>Complements human rights arguments—we need both</a:t>
            </a:r>
          </a:p>
          <a:p>
            <a:r>
              <a:rPr lang="en-US" sz="2400" dirty="0"/>
              <a:t>Opens doors</a:t>
            </a:r>
          </a:p>
          <a:p>
            <a:pPr lvl="1"/>
            <a:r>
              <a:rPr lang="en-US" sz="2000" dirty="0"/>
              <a:t>Business &amp; Financial sector</a:t>
            </a:r>
          </a:p>
          <a:p>
            <a:pPr lvl="1"/>
            <a:r>
              <a:rPr lang="en-US" sz="2000" dirty="0"/>
              <a:t>Development banks &amp; agencies</a:t>
            </a:r>
          </a:p>
          <a:p>
            <a:r>
              <a:rPr lang="en-US" sz="2400" dirty="0"/>
              <a:t>Actions</a:t>
            </a:r>
          </a:p>
          <a:p>
            <a:pPr lvl="1"/>
            <a:r>
              <a:rPr lang="en-US" sz="2000" dirty="0"/>
              <a:t>Push for inclusive laws &amp; policies</a:t>
            </a:r>
          </a:p>
          <a:p>
            <a:pPr lvl="1"/>
            <a:r>
              <a:rPr lang="en-US" sz="2000" dirty="0"/>
              <a:t>Direct efforts in economic empowerment</a:t>
            </a:r>
          </a:p>
          <a:p>
            <a:pPr lvl="1"/>
            <a:r>
              <a:rPr lang="en-US" sz="2000" dirty="0"/>
              <a:t>Better data to measure &amp; monitor progress</a:t>
            </a:r>
          </a:p>
        </p:txBody>
      </p:sp>
      <p:pic>
        <p:nvPicPr>
          <p:cNvPr id="7" name="Content Placeholder 6" descr="A picture containing table&#10;&#10;Description automatically generated">
            <a:extLst>
              <a:ext uri="{FF2B5EF4-FFF2-40B4-BE49-F238E27FC236}">
                <a16:creationId xmlns:a16="http://schemas.microsoft.com/office/drawing/2014/main" id="{F8A2CB0D-44B9-6042-8A8A-6AAAC53EA6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5521" b="6507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085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862DF-C77E-51DD-FFA4-0BB07937F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final word: </a:t>
            </a:r>
            <a:r>
              <a:rPr lang="en-US" b="1" dirty="0"/>
              <a:t>Data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DCAC4F-0B63-CB1E-A6DE-777854A85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Big samples to look at intersectionality</a:t>
            </a:r>
          </a:p>
          <a:p>
            <a:r>
              <a:rPr lang="en-US" dirty="0"/>
              <a:t>More SOGI questions</a:t>
            </a:r>
          </a:p>
          <a:p>
            <a:r>
              <a:rPr lang="en-US" dirty="0"/>
              <a:t>Questions about intersex status </a:t>
            </a:r>
          </a:p>
          <a:p>
            <a:r>
              <a:rPr lang="en-US" dirty="0"/>
              <a:t>Workplace questions</a:t>
            </a:r>
          </a:p>
          <a:p>
            <a:pPr lvl="1"/>
            <a:r>
              <a:rPr lang="en-US" dirty="0"/>
              <a:t>Employer-level data:  representation in hiring, promotions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3501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IMG_6902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221" r="-71221"/>
          <a:stretch>
            <a:fillRect/>
          </a:stretch>
        </p:blipFill>
        <p:spPr>
          <a:xfrm>
            <a:off x="965200" y="423334"/>
            <a:ext cx="10369508" cy="5702830"/>
          </a:xfrm>
        </p:spPr>
      </p:pic>
    </p:spTree>
    <p:extLst>
      <p:ext uri="{BB962C8B-B14F-4D97-AF65-F5344CB8AC3E}">
        <p14:creationId xmlns:p14="http://schemas.microsoft.com/office/powerpoint/2010/main" val="190198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1499</TotalTime>
  <Words>1213</Words>
  <Application>Microsoft Macintosh PowerPoint</Application>
  <PresentationFormat>Widescreen</PresentationFormat>
  <Paragraphs>200</Paragraphs>
  <Slides>26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Wingdings</vt:lpstr>
      <vt:lpstr>Office Theme</vt:lpstr>
      <vt:lpstr>LGBT Economic Equality:  Are We There Yet?</vt:lpstr>
      <vt:lpstr>Progress on rights…</vt:lpstr>
      <vt:lpstr>But lived experience?  No, we are not there!</vt:lpstr>
      <vt:lpstr>Wage gaps for LGB people (holding all else equal)</vt:lpstr>
      <vt:lpstr>Wage gaps for LGB people (holding all else equal)</vt:lpstr>
      <vt:lpstr>Wage &amp; income gaps: Transgender people</vt:lpstr>
      <vt:lpstr>Are things getting better?</vt:lpstr>
      <vt:lpstr>PowerPoint Presentation</vt:lpstr>
      <vt:lpstr>PowerPoint Presentation</vt:lpstr>
      <vt:lpstr>Poverty rates by SOGI (BRFSS; Badgett et al 2019)</vt:lpstr>
      <vt:lpstr>PowerPoint Presentation</vt:lpstr>
      <vt:lpstr>A word on COVID: worse</vt:lpstr>
      <vt:lpstr>Effects of intersectionality in wages &amp; poverty</vt:lpstr>
      <vt:lpstr>Does discrimination explain wage gaps and higher poverty rates? Likely contributor</vt:lpstr>
      <vt:lpstr>Self-reported discrimination</vt:lpstr>
      <vt:lpstr>Experiments in hiring process show discrim</vt:lpstr>
      <vt:lpstr>Role of discrimination in higher rates of poverty</vt:lpstr>
      <vt:lpstr>Pathways out of poverty:</vt:lpstr>
      <vt:lpstr>PowerPoint Presentation</vt:lpstr>
      <vt:lpstr>Latest Business Case Research</vt:lpstr>
      <vt:lpstr>PowerPoint Presentation</vt:lpstr>
      <vt:lpstr>Econometric findings Emerging Economies </vt:lpstr>
      <vt:lpstr>Econometric findings 133 countries </vt:lpstr>
      <vt:lpstr>The power of making an Economic Case</vt:lpstr>
      <vt:lpstr>A final word: Data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Badgett</dc:creator>
  <cp:lastModifiedBy>Maria Monroe</cp:lastModifiedBy>
  <cp:revision>97</cp:revision>
  <dcterms:created xsi:type="dcterms:W3CDTF">2022-07-11T14:40:42Z</dcterms:created>
  <dcterms:modified xsi:type="dcterms:W3CDTF">2022-07-13T15:10:52Z</dcterms:modified>
</cp:coreProperties>
</file>